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7" r:id="rId3"/>
    <p:sldId id="269" r:id="rId4"/>
    <p:sldId id="258" r:id="rId5"/>
    <p:sldId id="259" r:id="rId6"/>
    <p:sldId id="260" r:id="rId7"/>
    <p:sldId id="261" r:id="rId8"/>
    <p:sldId id="262" r:id="rId9"/>
    <p:sldId id="263" r:id="rId10"/>
    <p:sldId id="264" r:id="rId11"/>
    <p:sldId id="265" r:id="rId12"/>
    <p:sldId id="266" r:id="rId13"/>
    <p:sldId id="267" r:id="rId14"/>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2" d="100"/>
          <a:sy n="82" d="100"/>
        </p:scale>
        <p:origin x="691"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if Essam" userId="65413f8e-db7b-43bb-b7ba-3d5c0e380d5e" providerId="ADAL" clId="{A1CFFD94-7B75-41DE-B94A-D5897F61ABA5}"/>
    <pc:docChg chg="custSel addSld delSld modSld">
      <pc:chgData name="Saif Essam" userId="65413f8e-db7b-43bb-b7ba-3d5c0e380d5e" providerId="ADAL" clId="{A1CFFD94-7B75-41DE-B94A-D5897F61ABA5}" dt="2026-07-06T12:37:41.748" v="64" actId="20577"/>
      <pc:docMkLst>
        <pc:docMk/>
      </pc:docMkLst>
      <pc:sldChg chg="delSp modSp mod">
        <pc:chgData name="Saif Essam" userId="65413f8e-db7b-43bb-b7ba-3d5c0e380d5e" providerId="ADAL" clId="{A1CFFD94-7B75-41DE-B94A-D5897F61ABA5}" dt="2026-07-01T08:46:18.856" v="31" actId="1076"/>
        <pc:sldMkLst>
          <pc:docMk/>
          <pc:sldMk cId="0" sldId="256"/>
        </pc:sldMkLst>
        <pc:spChg chg="mod">
          <ac:chgData name="Saif Essam" userId="65413f8e-db7b-43bb-b7ba-3d5c0e380d5e" providerId="ADAL" clId="{A1CFFD94-7B75-41DE-B94A-D5897F61ABA5}" dt="2026-07-01T08:45:49.638" v="27" actId="20577"/>
          <ac:spMkLst>
            <pc:docMk/>
            <pc:sldMk cId="0" sldId="256"/>
            <ac:spMk id="2" creationId="{00000000-0000-0000-0000-000000000000}"/>
          </ac:spMkLst>
        </pc:spChg>
        <pc:spChg chg="mod">
          <ac:chgData name="Saif Essam" userId="65413f8e-db7b-43bb-b7ba-3d5c0e380d5e" providerId="ADAL" clId="{A1CFFD94-7B75-41DE-B94A-D5897F61ABA5}" dt="2026-07-01T08:46:18.856" v="31" actId="1076"/>
          <ac:spMkLst>
            <pc:docMk/>
            <pc:sldMk cId="0" sldId="256"/>
            <ac:spMk id="3" creationId="{00000000-0000-0000-0000-000000000000}"/>
          </ac:spMkLst>
        </pc:spChg>
      </pc:sldChg>
      <pc:sldChg chg="modSp mod">
        <pc:chgData name="Saif Essam" userId="65413f8e-db7b-43bb-b7ba-3d5c0e380d5e" providerId="ADAL" clId="{A1CFFD94-7B75-41DE-B94A-D5897F61ABA5}" dt="2026-07-06T12:37:41.748" v="64" actId="20577"/>
        <pc:sldMkLst>
          <pc:docMk/>
          <pc:sldMk cId="0" sldId="267"/>
        </pc:sldMkLst>
        <pc:spChg chg="mod">
          <ac:chgData name="Saif Essam" userId="65413f8e-db7b-43bb-b7ba-3d5c0e380d5e" providerId="ADAL" clId="{A1CFFD94-7B75-41DE-B94A-D5897F61ABA5}" dt="2026-07-06T12:37:41.748" v="64" actId="20577"/>
          <ac:spMkLst>
            <pc:docMk/>
            <pc:sldMk cId="0" sldId="267"/>
            <ac:spMk id="2" creationId="{00000000-0000-0000-0000-000000000000}"/>
          </ac:spMkLst>
        </pc:spChg>
        <pc:spChg chg="mod">
          <ac:chgData name="Saif Essam" userId="65413f8e-db7b-43bb-b7ba-3d5c0e380d5e" providerId="ADAL" clId="{A1CFFD94-7B75-41DE-B94A-D5897F61ABA5}" dt="2026-07-01T08:44:38.980" v="16" actId="27636"/>
          <ac:spMkLst>
            <pc:docMk/>
            <pc:sldMk cId="0" sldId="267"/>
            <ac:spMk id="15" creationId="{00000000-0000-0000-0000-000000000000}"/>
          </ac:spMkLst>
        </pc:spChg>
        <pc:spChg chg="mod">
          <ac:chgData name="Saif Essam" userId="65413f8e-db7b-43bb-b7ba-3d5c0e380d5e" providerId="ADAL" clId="{A1CFFD94-7B75-41DE-B94A-D5897F61ABA5}" dt="2026-07-01T08:44:38.980" v="17" actId="27636"/>
          <ac:spMkLst>
            <pc:docMk/>
            <pc:sldMk cId="0" sldId="267"/>
            <ac:spMk id="16" creationId="{00000000-0000-0000-0000-000000000000}"/>
          </ac:spMkLst>
        </pc:spChg>
        <pc:spChg chg="mod">
          <ac:chgData name="Saif Essam" userId="65413f8e-db7b-43bb-b7ba-3d5c0e380d5e" providerId="ADAL" clId="{A1CFFD94-7B75-41DE-B94A-D5897F61ABA5}" dt="2026-07-01T08:44:38.991" v="21" actId="27636"/>
          <ac:spMkLst>
            <pc:docMk/>
            <pc:sldMk cId="0" sldId="267"/>
            <ac:spMk id="18" creationId="{00000000-0000-0000-0000-000000000000}"/>
          </ac:spMkLst>
        </pc:spChg>
        <pc:spChg chg="mod">
          <ac:chgData name="Saif Essam" userId="65413f8e-db7b-43bb-b7ba-3d5c0e380d5e" providerId="ADAL" clId="{A1CFFD94-7B75-41DE-B94A-D5897F61ABA5}" dt="2026-07-01T08:44:38.980" v="14" actId="27636"/>
          <ac:spMkLst>
            <pc:docMk/>
            <pc:sldMk cId="0" sldId="267"/>
            <ac:spMk id="19" creationId="{00000000-0000-0000-0000-000000000000}"/>
          </ac:spMkLst>
        </pc:spChg>
        <pc:spChg chg="mod">
          <ac:chgData name="Saif Essam" userId="65413f8e-db7b-43bb-b7ba-3d5c0e380d5e" providerId="ADAL" clId="{A1CFFD94-7B75-41DE-B94A-D5897F61ABA5}" dt="2026-07-01T08:44:38.991" v="19" actId="27636"/>
          <ac:spMkLst>
            <pc:docMk/>
            <pc:sldMk cId="0" sldId="267"/>
            <ac:spMk id="21" creationId="{00000000-0000-0000-0000-000000000000}"/>
          </ac:spMkLst>
        </pc:spChg>
        <pc:spChg chg="mod">
          <ac:chgData name="Saif Essam" userId="65413f8e-db7b-43bb-b7ba-3d5c0e380d5e" providerId="ADAL" clId="{A1CFFD94-7B75-41DE-B94A-D5897F61ABA5}" dt="2026-07-01T08:44:38.997" v="22" actId="27636"/>
          <ac:spMkLst>
            <pc:docMk/>
            <pc:sldMk cId="0" sldId="267"/>
            <ac:spMk id="22" creationId="{00000000-0000-0000-0000-000000000000}"/>
          </ac:spMkLst>
        </pc:spChg>
        <pc:spChg chg="mod">
          <ac:chgData name="Saif Essam" userId="65413f8e-db7b-43bb-b7ba-3d5c0e380d5e" providerId="ADAL" clId="{A1CFFD94-7B75-41DE-B94A-D5897F61ABA5}" dt="2026-07-01T08:44:38.991" v="20" actId="27636"/>
          <ac:spMkLst>
            <pc:docMk/>
            <pc:sldMk cId="0" sldId="267"/>
            <ac:spMk id="24" creationId="{00000000-0000-0000-0000-000000000000}"/>
          </ac:spMkLst>
        </pc:spChg>
        <pc:spChg chg="mod">
          <ac:chgData name="Saif Essam" userId="65413f8e-db7b-43bb-b7ba-3d5c0e380d5e" providerId="ADAL" clId="{A1CFFD94-7B75-41DE-B94A-D5897F61ABA5}" dt="2026-07-01T08:44:38.980" v="15" actId="27636"/>
          <ac:spMkLst>
            <pc:docMk/>
            <pc:sldMk cId="0" sldId="267"/>
            <ac:spMk id="25" creationId="{00000000-0000-0000-0000-000000000000}"/>
          </ac:spMkLst>
        </pc:spChg>
        <pc:spChg chg="mod">
          <ac:chgData name="Saif Essam" userId="65413f8e-db7b-43bb-b7ba-3d5c0e380d5e" providerId="ADAL" clId="{A1CFFD94-7B75-41DE-B94A-D5897F61ABA5}" dt="2026-07-01T08:44:38.989" v="18" actId="27636"/>
          <ac:spMkLst>
            <pc:docMk/>
            <pc:sldMk cId="0" sldId="267"/>
            <ac:spMk id="27" creationId="{00000000-0000-0000-0000-000000000000}"/>
          </ac:spMkLst>
        </pc:spChg>
      </pc:sldChg>
      <pc:sldChg chg="modSp add">
        <pc:chgData name="Saif Essam" userId="65413f8e-db7b-43bb-b7ba-3d5c0e380d5e" providerId="ADAL" clId="{A1CFFD94-7B75-41DE-B94A-D5897F61ABA5}" dt="2026-07-01T08:44:38.896" v="13" actId="14826"/>
        <pc:sldMkLst>
          <pc:docMk/>
          <pc:sldMk cId="3872183721" sldId="269"/>
        </pc:sldMkLst>
        <pc:picChg chg="mod">
          <ac:chgData name="Saif Essam" userId="65413f8e-db7b-43bb-b7ba-3d5c0e380d5e" providerId="ADAL" clId="{A1CFFD94-7B75-41DE-B94A-D5897F61ABA5}" dt="2026-07-01T08:44:38.896" v="13" actId="14826"/>
          <ac:picMkLst>
            <pc:docMk/>
            <pc:sldMk cId="3872183721" sldId="269"/>
            <ac:picMk id="2" creationId="{6BF8A4C4-185F-75CD-4195-AA74FE53206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35457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the presentation by framing the goal: this is not only a reporting exercise. The objective is to decide where Zapier reassignment automation is valuable and where repeated reassignment becomes low-return task consumption.</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8 — Final Status Mix by Reassignment Bucket
Main message: outcome quality deteriorates after repeated reassignment.
Talk track: At 0 reassignments, productive outcome is 51% and No Answer is 24%. By 4 reassignments, productive outcome drops to 26% and No Answer rises to 40%. At 5 reassignments No Answer is 58%, at 6 it is 65%, and at 7+ it is 83%. This makes the 4+ reassignment zone a management review threshold.
Transition: The next slide isolates only No Answer to make the threshold clearer.</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9 — No Answer % by Reassignment Bucket
Main message: No Answer accelerates sharply after 4 reassignments.
Talk track: From 0 to 3 reassignments, No Answer stays around 17% to 25%. At 4 reassignments it jumps to 40%, then rises to 57.9%, 64.7%, and finally 83.3% at 7+. This is the clearest evidence that repeated reassignment becomes low-return after a threshold.
Transition: Finally, connect reassignment cost back to lead source quality.</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10 — Lead Source Quality vs Zapier Cost
Main message: Digital Marketing is the source-level priority.
Talk track: This bubble chart combines volume, productive outcome rate, and reassignment cost. Digital Marketing has the largest volume, sits far right with much higher average reassignments per lead, and is below the productive outcome average. That places it in the high-cost/lower-quality zone. Because Digital Marketing drives most volume, even small improvements in validation, routing, and follow-up rules can reduce a large amount of Zapier task consumption.
Transition: Close with concrete decision rules.</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slide to move from insight to action. The recommendation is not to stop reassignment completely. The data supports keeping useful early reassignment but adding a clear 4+ reassignment control point to reduce low-return Zapier task consumption, especially for Motor and Digital Marketing-driven leads.</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 — Executive KPI Overview
Main message: the company has both a reassignment-cost problem and a lead-productivity problem.
Talk track: We have 1,798 total leads, 453 reassigned leads, and 1,122 matched reassignment runs. Reassignment is therefore a meaningful Zapier task consumer. Outcomes are mixed: 46.6% are productive while 53.4% are non-productive. The question is whether repeated reassignment creates enough value to justify the task consumption.
Transition: To understand the root cause, start with where lead volume comes from.</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078CFE-8521-B873-C9B2-FAF34FA088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35A78B-A189-EEB7-1707-248AF0C870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620A49-FE67-D3EB-D511-98EBABABD359}"/>
              </a:ext>
            </a:extLst>
          </p:cNvPr>
          <p:cNvSpPr>
            <a:spLocks noGrp="1"/>
          </p:cNvSpPr>
          <p:nvPr>
            <p:ph type="body" idx="1"/>
          </p:nvPr>
        </p:nvSpPr>
        <p:spPr/>
        <p:txBody>
          <a:bodyPr/>
          <a:lstStyle/>
          <a:p>
            <a:r>
              <a:rPr lang="en-US" dirty="0"/>
              <a:t>Slide 1 — Executive KPI Overview
Main message: the company has both a reassignment-cost problem and a lead-productivity problem.
Talk track: We have 1,798 total leads, 453 reassigned leads, and 1,122 matched reassignment runs. Reassignment is therefore a meaningful Zapier task consumer. Outcomes are mixed: 46.6% are productive while 53.4% are non-productive. The question is whether repeated reassignment creates enough value to justify the task consumption.
Transition: To understand the root cause, start with where lead volume comes from.</a:t>
            </a:r>
          </a:p>
        </p:txBody>
      </p:sp>
      <p:sp>
        <p:nvSpPr>
          <p:cNvPr id="4" name="Slide Number Placeholder 3">
            <a:extLst>
              <a:ext uri="{FF2B5EF4-FFF2-40B4-BE49-F238E27FC236}">
                <a16:creationId xmlns:a16="http://schemas.microsoft.com/office/drawing/2014/main" id="{E59EA18F-E743-6A55-565A-28A801E5C0A0}"/>
              </a:ext>
            </a:extLst>
          </p:cNvPr>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2916781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2 — Lead Source Volume
Main message: Digital Marketing dominates lead volume.
Talk track: Digital Marketing contributes 1,126 leads, 62.6% of all leads. Sales - Non-Bupa and Sales - Bupa are the next largest sources, but far smaller. This means any quality or reassignment issue inside Digital Marketing will strongly affect the full business picture.
Transition: After source volume, we need to see which sales teams receive the highest load.</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3 — Lead Type Volume
Main message: Motor and Individual Local dominate team workload.
Talk track: Motor receives 909 leads, 50.6% of all leads. Individual Local receives 435 leads, 24.2%. Together they represent nearly 75% of lead load. If these lead types have operational issues, they will have the biggest process impact.
Transition: Before diagnosing reassignment, first look at the final outcomes of all leads.</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4 — Final Lead Status Distribution
Main message: the non-productive side is larger than the productive side.
Talk track: Productive outcomes are 838 leads, 46.6%. No Answer is 452 leads, 25.1%. Not Interested is 427 leads, 23.7%. Blank/no status is 81 leads, 4.5%. Combined, No Answer + Not Interested + Blank/No Status equals 53.4% non-productive. This means reassignment should be judged by whether it improves outcomes, not only by how many runs it creates.
Transition: Now move from outcomes to Zapier task cost by lead type.</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5 — Zapier Reassignment Events by Lead Type
Main message: Motor is the main reassignment-task consumer.
Talk track: Motor consumes 1,052 reassignment runs, equal to 93.8% of all matched reassignment events. This is disproportionate compared with its 50.6% share of total leads. Individual Local, the second-largest lead type, consumes only 25 runs or 2.2%. Therefore, if the goal is to reduce Zapier task consumption, Motor is the first investigation area.
Transition: Next, check whether Motor consumes more tasks only due to volume, or because Motor leads are more likely to be reassigned.</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6 — Reassignment Rate by Lead Type
Main message: Motor has both high volume and a high reassignment rate.
Talk track: 45.2% of Motor leads were reassigned at least once: 411 out of 909. This is much higher than other major lead types. Individual Local has only 2.3% despite high volume. So Motor has a double impact: the highest lead volume and the highest reassignment rate.
Transition: Now we need to see whether the repeated reassignment cases are also concentrated in Motor.</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7 — Maximum Reassignment Count by Lead Type
Main message: extreme repeat loops are mostly Motor-driven.
Talk track: The highest observed reassignment count is 8, in Motor leads. Individual Local reaches 6, and Individual Bupa reaches 3. The key additional insight is that only 5 non-Motor leads ever exceed 2 reassignments. This means extreme repeat reassignment is concentrated in Motor, and Motor should have a specific reassignment rule rather than a generic process applied equally to all teams.
Transition: Next, evaluate whether repeated reassignment improves outcomes or whether the lead remains unanswered.</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1256834" y="889207"/>
            <a:ext cx="8961120" cy="1325880"/>
          </a:xfrm>
          <a:prstGeom prst="rect">
            <a:avLst/>
          </a:prstGeom>
          <a:noFill/>
          <a:ln/>
        </p:spPr>
        <p:txBody>
          <a:bodyPr wrap="square" rtlCol="0" anchor="ctr">
            <a:normAutofit/>
          </a:bodyPr>
          <a:lstStyle/>
          <a:p>
            <a:pPr marL="0" indent="0" algn="ctr">
              <a:buNone/>
            </a:pPr>
            <a:r>
              <a:rPr lang="en-US" sz="4400" b="1" dirty="0">
                <a:solidFill>
                  <a:srgbClr val="0F172A"/>
                </a:solidFill>
                <a:latin typeface="Aptos Display" pitchFamily="34" charset="0"/>
                <a:ea typeface="Aptos Display" pitchFamily="34" charset="-122"/>
                <a:cs typeface="Aptos Display" pitchFamily="34" charset="-120"/>
              </a:rPr>
              <a:t>Zapier Lead Reassignment Analysis</a:t>
            </a:r>
            <a:endParaRPr lang="en-US" sz="4400" dirty="0"/>
          </a:p>
        </p:txBody>
      </p:sp>
      <p:sp>
        <p:nvSpPr>
          <p:cNvPr id="3" name="Text 1"/>
          <p:cNvSpPr/>
          <p:nvPr/>
        </p:nvSpPr>
        <p:spPr>
          <a:xfrm>
            <a:off x="1256834" y="2460482"/>
            <a:ext cx="9692640" cy="502920"/>
          </a:xfrm>
          <a:prstGeom prst="rect">
            <a:avLst/>
          </a:prstGeom>
          <a:noFill/>
          <a:ln/>
        </p:spPr>
        <p:txBody>
          <a:bodyPr wrap="square" rtlCol="0" anchor="ctr">
            <a:normAutofit fontScale="92500" lnSpcReduction="20000"/>
          </a:bodyPr>
          <a:lstStyle/>
          <a:p>
            <a:pPr marL="0" indent="0">
              <a:buNone/>
            </a:pPr>
            <a:r>
              <a:rPr lang="en-US" sz="1700" dirty="0">
                <a:solidFill>
                  <a:srgbClr val="64748B"/>
                </a:solidFill>
                <a:latin typeface="Aptos" pitchFamily="34" charset="0"/>
                <a:ea typeface="Aptos" pitchFamily="34" charset="-122"/>
                <a:cs typeface="Aptos" pitchFamily="34" charset="-120"/>
              </a:rPr>
              <a:t>Decision story on lead volume, reassignment-flow task consumption, and where automation should be controlled.</a:t>
            </a:r>
            <a:endParaRPr lang="en-US" sz="17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pic>
        <p:nvPicPr>
          <p:cNvPr id="2" name="Image 0" descr="/mnt/data/04(2).png"/>
          <p:cNvPicPr>
            <a:picLocks noChangeAspect="1"/>
          </p:cNvPicPr>
          <p:nvPr/>
        </p:nvPicPr>
        <p:blipFill>
          <a:blip r:embed="rId3"/>
          <a:srcRect t="25" b="25"/>
          <a:stretch/>
        </p:blipFill>
        <p:spPr>
          <a:xfrm>
            <a:off x="0" y="0"/>
            <a:ext cx="12191695" cy="6858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pic>
        <p:nvPicPr>
          <p:cNvPr id="2" name="Image 0" descr="/mnt/data/05_no_answer_rate_by_reassignment_bucket(4).png"/>
          <p:cNvPicPr>
            <a:picLocks noChangeAspect="1"/>
          </p:cNvPicPr>
          <p:nvPr/>
        </p:nvPicPr>
        <p:blipFill>
          <a:blip r:embed="rId3"/>
          <a:stretch>
            <a:fillRect/>
          </a:stretch>
        </p:blipFill>
        <p:spPr>
          <a:xfrm>
            <a:off x="214280" y="0"/>
            <a:ext cx="11763136" cy="6858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pic>
        <p:nvPicPr>
          <p:cNvPr id="2" name="Image 0" descr="/mnt/data/06(2).png"/>
          <p:cNvPicPr>
            <a:picLocks noChangeAspect="1"/>
          </p:cNvPicPr>
          <p:nvPr/>
        </p:nvPicPr>
        <p:blipFill>
          <a:blip r:embed="rId3"/>
          <a:srcRect t="25" b="25"/>
          <a:stretch/>
        </p:blipFill>
        <p:spPr>
          <a:xfrm>
            <a:off x="0" y="0"/>
            <a:ext cx="12191695" cy="68580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457200" y="320040"/>
            <a:ext cx="11155680" cy="457200"/>
          </a:xfrm>
          <a:prstGeom prst="rect">
            <a:avLst/>
          </a:prstGeom>
          <a:noFill/>
          <a:ln/>
        </p:spPr>
        <p:txBody>
          <a:bodyPr wrap="square" rtlCol="0" anchor="ctr"/>
          <a:lstStyle/>
          <a:p>
            <a:pPr marL="0" indent="0">
              <a:buNone/>
            </a:pPr>
            <a:r>
              <a:rPr lang="en-US" sz="3000" b="1" dirty="0">
                <a:solidFill>
                  <a:srgbClr val="0F172A"/>
                </a:solidFill>
                <a:latin typeface="Aptos Display" pitchFamily="34" charset="0"/>
                <a:ea typeface="Aptos Display" pitchFamily="34" charset="-122"/>
                <a:cs typeface="Aptos Display" pitchFamily="34" charset="-120"/>
              </a:rPr>
              <a:t>Recommended Decisions</a:t>
            </a:r>
            <a:endParaRPr lang="en-US" sz="3000" dirty="0"/>
          </a:p>
        </p:txBody>
      </p:sp>
      <p:sp>
        <p:nvSpPr>
          <p:cNvPr id="3" name="Text 1"/>
          <p:cNvSpPr/>
          <p:nvPr/>
        </p:nvSpPr>
        <p:spPr>
          <a:xfrm>
            <a:off x="457200" y="868680"/>
            <a:ext cx="9875520" cy="320040"/>
          </a:xfrm>
          <a:prstGeom prst="rect">
            <a:avLst/>
          </a:prstGeom>
          <a:noFill/>
          <a:ln/>
        </p:spPr>
        <p:txBody>
          <a:bodyPr wrap="square" rtlCol="0" anchor="ctr"/>
          <a:lstStyle/>
          <a:p>
            <a:pPr marL="0" indent="0">
              <a:buNone/>
            </a:pPr>
            <a:r>
              <a:rPr lang="en-US" sz="1500" dirty="0">
                <a:solidFill>
                  <a:srgbClr val="64748B"/>
                </a:solidFill>
                <a:latin typeface="Aptos" pitchFamily="34" charset="0"/>
                <a:ea typeface="Aptos" pitchFamily="34" charset="-122"/>
                <a:cs typeface="Aptos" pitchFamily="34" charset="-120"/>
              </a:rPr>
              <a:t>Control repeated reassignment — do not stop useful early reassignment.</a:t>
            </a:r>
            <a:endParaRPr lang="en-US" sz="1500" dirty="0"/>
          </a:p>
        </p:txBody>
      </p:sp>
      <p:sp>
        <p:nvSpPr>
          <p:cNvPr id="4" name="Text 2"/>
          <p:cNvSpPr/>
          <p:nvPr/>
        </p:nvSpPr>
        <p:spPr>
          <a:xfrm>
            <a:off x="594360" y="1508760"/>
            <a:ext cx="3017520" cy="274320"/>
          </a:xfrm>
          <a:prstGeom prst="rect">
            <a:avLst/>
          </a:prstGeom>
          <a:noFill/>
          <a:ln/>
        </p:spPr>
        <p:txBody>
          <a:bodyPr wrap="square" rtlCol="0" anchor="ctr"/>
          <a:lstStyle/>
          <a:p>
            <a:pPr marL="0" indent="0">
              <a:buNone/>
            </a:pPr>
            <a:r>
              <a:rPr lang="en-US" sz="1600" b="1" dirty="0">
                <a:solidFill>
                  <a:srgbClr val="0F172A"/>
                </a:solidFill>
                <a:latin typeface="Aptos" pitchFamily="34" charset="0"/>
                <a:ea typeface="Aptos" pitchFamily="34" charset="-122"/>
                <a:cs typeface="Aptos" pitchFamily="34" charset="-120"/>
              </a:rPr>
              <a:t>Reassignment policy</a:t>
            </a:r>
            <a:endParaRPr lang="en-US" sz="1600" dirty="0"/>
          </a:p>
        </p:txBody>
      </p:sp>
      <p:sp>
        <p:nvSpPr>
          <p:cNvPr id="5" name="Text 3"/>
          <p:cNvSpPr/>
          <p:nvPr/>
        </p:nvSpPr>
        <p:spPr>
          <a:xfrm>
            <a:off x="594360" y="1874520"/>
            <a:ext cx="2148840" cy="292608"/>
          </a:xfrm>
          <a:prstGeom prst="rect">
            <a:avLst/>
          </a:prstGeom>
          <a:noFill/>
          <a:ln/>
        </p:spPr>
        <p:txBody>
          <a:bodyPr wrap="square" rtlCol="0" anchor="ctr"/>
          <a:lstStyle/>
          <a:p>
            <a:pPr marL="0" indent="0">
              <a:buNone/>
            </a:pPr>
            <a:r>
              <a:rPr lang="en-US" sz="1350" b="1" dirty="0">
                <a:solidFill>
                  <a:srgbClr val="16A34A"/>
                </a:solidFill>
                <a:latin typeface="Aptos" pitchFamily="34" charset="0"/>
                <a:ea typeface="Aptos" pitchFamily="34" charset="-122"/>
                <a:cs typeface="Aptos" pitchFamily="34" charset="-120"/>
              </a:rPr>
              <a:t>0–3 reassignments</a:t>
            </a:r>
            <a:endParaRPr lang="en-US" sz="1350" dirty="0"/>
          </a:p>
        </p:txBody>
      </p:sp>
      <p:sp>
        <p:nvSpPr>
          <p:cNvPr id="6" name="Text 4"/>
          <p:cNvSpPr/>
          <p:nvPr/>
        </p:nvSpPr>
        <p:spPr>
          <a:xfrm>
            <a:off x="2971800" y="1874520"/>
            <a:ext cx="5074920" cy="292608"/>
          </a:xfrm>
          <a:prstGeom prst="rect">
            <a:avLst/>
          </a:prstGeom>
          <a:noFill/>
          <a:ln/>
        </p:spPr>
        <p:txBody>
          <a:bodyPr wrap="square" rtlCol="0" anchor="ctr">
            <a:normAutofit/>
          </a:bodyPr>
          <a:lstStyle/>
          <a:p>
            <a:pPr marL="0" indent="0">
              <a:buNone/>
            </a:pPr>
            <a:r>
              <a:rPr lang="en-US" sz="1320" dirty="0">
                <a:solidFill>
                  <a:srgbClr val="0F172A"/>
                </a:solidFill>
                <a:latin typeface="Aptos" pitchFamily="34" charset="0"/>
                <a:ea typeface="Aptos" pitchFamily="34" charset="-122"/>
                <a:cs typeface="Aptos" pitchFamily="34" charset="-120"/>
              </a:rPr>
              <a:t>Continue normal automated reassignment</a:t>
            </a:r>
            <a:endParaRPr lang="en-US" sz="1320" dirty="0"/>
          </a:p>
        </p:txBody>
      </p:sp>
      <p:sp>
        <p:nvSpPr>
          <p:cNvPr id="7" name="Text 5"/>
          <p:cNvSpPr/>
          <p:nvPr/>
        </p:nvSpPr>
        <p:spPr>
          <a:xfrm>
            <a:off x="594360" y="2441448"/>
            <a:ext cx="2148840" cy="292608"/>
          </a:xfrm>
          <a:prstGeom prst="rect">
            <a:avLst/>
          </a:prstGeom>
          <a:noFill/>
          <a:ln/>
        </p:spPr>
        <p:txBody>
          <a:bodyPr wrap="square" rtlCol="0" anchor="ctr"/>
          <a:lstStyle/>
          <a:p>
            <a:pPr marL="0" indent="0">
              <a:buNone/>
            </a:pPr>
            <a:r>
              <a:rPr lang="en-US" sz="1350" b="1" dirty="0">
                <a:solidFill>
                  <a:srgbClr val="F97316"/>
                </a:solidFill>
                <a:latin typeface="Aptos" pitchFamily="34" charset="0"/>
                <a:ea typeface="Aptos" pitchFamily="34" charset="-122"/>
                <a:cs typeface="Aptos" pitchFamily="34" charset="-120"/>
              </a:rPr>
              <a:t>4 reassignments</a:t>
            </a:r>
            <a:endParaRPr lang="en-US" sz="1350" dirty="0"/>
          </a:p>
        </p:txBody>
      </p:sp>
      <p:sp>
        <p:nvSpPr>
          <p:cNvPr id="8" name="Text 6"/>
          <p:cNvSpPr/>
          <p:nvPr/>
        </p:nvSpPr>
        <p:spPr>
          <a:xfrm>
            <a:off x="2971800" y="2441448"/>
            <a:ext cx="5074920" cy="292608"/>
          </a:xfrm>
          <a:prstGeom prst="rect">
            <a:avLst/>
          </a:prstGeom>
          <a:noFill/>
          <a:ln/>
        </p:spPr>
        <p:txBody>
          <a:bodyPr wrap="square" rtlCol="0" anchor="ctr">
            <a:normAutofit/>
          </a:bodyPr>
          <a:lstStyle/>
          <a:p>
            <a:pPr marL="0" indent="0">
              <a:buNone/>
            </a:pPr>
            <a:r>
              <a:rPr lang="en-US" sz="1320" dirty="0">
                <a:solidFill>
                  <a:srgbClr val="0F172A"/>
                </a:solidFill>
                <a:latin typeface="Aptos" pitchFamily="34" charset="0"/>
                <a:ea typeface="Aptos" pitchFamily="34" charset="-122"/>
                <a:cs typeface="Aptos" pitchFamily="34" charset="-120"/>
              </a:rPr>
              <a:t>Trigger management review zone</a:t>
            </a:r>
            <a:endParaRPr lang="en-US" sz="1320" dirty="0"/>
          </a:p>
        </p:txBody>
      </p:sp>
      <p:sp>
        <p:nvSpPr>
          <p:cNvPr id="9" name="Text 7"/>
          <p:cNvSpPr/>
          <p:nvPr/>
        </p:nvSpPr>
        <p:spPr>
          <a:xfrm>
            <a:off x="594360" y="3008376"/>
            <a:ext cx="2148840" cy="292608"/>
          </a:xfrm>
          <a:prstGeom prst="rect">
            <a:avLst/>
          </a:prstGeom>
          <a:noFill/>
          <a:ln/>
        </p:spPr>
        <p:txBody>
          <a:bodyPr wrap="square" rtlCol="0" anchor="ctr"/>
          <a:lstStyle/>
          <a:p>
            <a:pPr marL="0" indent="0">
              <a:buNone/>
            </a:pPr>
            <a:r>
              <a:rPr lang="en-US" sz="1350" b="1" dirty="0">
                <a:solidFill>
                  <a:srgbClr val="DC2626"/>
                </a:solidFill>
                <a:latin typeface="Aptos" pitchFamily="34" charset="0"/>
                <a:ea typeface="Aptos" pitchFamily="34" charset="-122"/>
                <a:cs typeface="Aptos" pitchFamily="34" charset="-120"/>
              </a:rPr>
              <a:t>5–6 reassignments</a:t>
            </a:r>
            <a:endParaRPr lang="en-US" sz="1350" dirty="0"/>
          </a:p>
        </p:txBody>
      </p:sp>
      <p:sp>
        <p:nvSpPr>
          <p:cNvPr id="10" name="Text 8"/>
          <p:cNvSpPr/>
          <p:nvPr/>
        </p:nvSpPr>
        <p:spPr>
          <a:xfrm>
            <a:off x="2971800" y="3008376"/>
            <a:ext cx="5074920" cy="292608"/>
          </a:xfrm>
          <a:prstGeom prst="rect">
            <a:avLst/>
          </a:prstGeom>
          <a:noFill/>
          <a:ln/>
        </p:spPr>
        <p:txBody>
          <a:bodyPr wrap="square" rtlCol="0" anchor="ctr">
            <a:normAutofit/>
          </a:bodyPr>
          <a:lstStyle/>
          <a:p>
            <a:pPr marL="0" indent="0">
              <a:buNone/>
            </a:pPr>
            <a:r>
              <a:rPr lang="en-US" sz="1320" dirty="0">
                <a:solidFill>
                  <a:srgbClr val="0F172A"/>
                </a:solidFill>
                <a:latin typeface="Aptos" pitchFamily="34" charset="0"/>
                <a:ea typeface="Aptos" pitchFamily="34" charset="-122"/>
                <a:cs typeface="Aptos" pitchFamily="34" charset="-120"/>
              </a:rPr>
              <a:t>Move to alternative handling / stop normal auto-reassignment</a:t>
            </a:r>
            <a:endParaRPr lang="en-US" sz="1320" dirty="0"/>
          </a:p>
        </p:txBody>
      </p:sp>
      <p:sp>
        <p:nvSpPr>
          <p:cNvPr id="11" name="Text 9"/>
          <p:cNvSpPr/>
          <p:nvPr/>
        </p:nvSpPr>
        <p:spPr>
          <a:xfrm>
            <a:off x="594360" y="3575304"/>
            <a:ext cx="2148840" cy="292608"/>
          </a:xfrm>
          <a:prstGeom prst="rect">
            <a:avLst/>
          </a:prstGeom>
          <a:noFill/>
          <a:ln/>
        </p:spPr>
        <p:txBody>
          <a:bodyPr wrap="square" rtlCol="0" anchor="ctr"/>
          <a:lstStyle/>
          <a:p>
            <a:pPr marL="0" indent="0">
              <a:buNone/>
            </a:pPr>
            <a:r>
              <a:rPr lang="en-US" sz="1350" b="1" dirty="0">
                <a:solidFill>
                  <a:srgbClr val="DC2626"/>
                </a:solidFill>
                <a:latin typeface="Aptos" pitchFamily="34" charset="0"/>
                <a:ea typeface="Aptos" pitchFamily="34" charset="-122"/>
                <a:cs typeface="Aptos" pitchFamily="34" charset="-120"/>
              </a:rPr>
              <a:t>7+ reassignments</a:t>
            </a:r>
            <a:endParaRPr lang="en-US" sz="1350" dirty="0"/>
          </a:p>
        </p:txBody>
      </p:sp>
      <p:sp>
        <p:nvSpPr>
          <p:cNvPr id="12" name="Text 10"/>
          <p:cNvSpPr/>
          <p:nvPr/>
        </p:nvSpPr>
        <p:spPr>
          <a:xfrm>
            <a:off x="2971800" y="3575304"/>
            <a:ext cx="5074920" cy="292608"/>
          </a:xfrm>
          <a:prstGeom prst="rect">
            <a:avLst/>
          </a:prstGeom>
          <a:noFill/>
          <a:ln/>
        </p:spPr>
        <p:txBody>
          <a:bodyPr wrap="square" rtlCol="0" anchor="ctr">
            <a:normAutofit/>
          </a:bodyPr>
          <a:lstStyle/>
          <a:p>
            <a:pPr marL="0" indent="0">
              <a:buNone/>
            </a:pPr>
            <a:r>
              <a:rPr lang="en-US" sz="1320" dirty="0">
                <a:solidFill>
                  <a:srgbClr val="0F172A"/>
                </a:solidFill>
                <a:latin typeface="Aptos" pitchFamily="34" charset="0"/>
                <a:ea typeface="Aptos" pitchFamily="34" charset="-122"/>
                <a:cs typeface="Aptos" pitchFamily="34" charset="-120"/>
              </a:rPr>
              <a:t>No further automatic reassignment unless manually approved</a:t>
            </a:r>
            <a:endParaRPr lang="en-US" sz="1320" dirty="0"/>
          </a:p>
        </p:txBody>
      </p:sp>
      <p:sp>
        <p:nvSpPr>
          <p:cNvPr id="13" name="Text 11"/>
          <p:cNvSpPr/>
          <p:nvPr/>
        </p:nvSpPr>
        <p:spPr>
          <a:xfrm>
            <a:off x="594360" y="4526280"/>
            <a:ext cx="3017520" cy="274320"/>
          </a:xfrm>
          <a:prstGeom prst="rect">
            <a:avLst/>
          </a:prstGeom>
          <a:noFill/>
          <a:ln/>
        </p:spPr>
        <p:txBody>
          <a:bodyPr wrap="square" rtlCol="0" anchor="ctr"/>
          <a:lstStyle/>
          <a:p>
            <a:pPr marL="0" indent="0">
              <a:buNone/>
            </a:pPr>
            <a:r>
              <a:rPr lang="en-US" sz="1600" b="1" dirty="0">
                <a:solidFill>
                  <a:srgbClr val="0F172A"/>
                </a:solidFill>
                <a:latin typeface="Aptos" pitchFamily="34" charset="0"/>
                <a:ea typeface="Aptos" pitchFamily="34" charset="-122"/>
                <a:cs typeface="Aptos" pitchFamily="34" charset="-120"/>
              </a:rPr>
              <a:t>Priority focus areas</a:t>
            </a:r>
            <a:endParaRPr lang="en-US" sz="1600" dirty="0"/>
          </a:p>
        </p:txBody>
      </p:sp>
      <p:sp>
        <p:nvSpPr>
          <p:cNvPr id="14" name="Text 12"/>
          <p:cNvSpPr/>
          <p:nvPr/>
        </p:nvSpPr>
        <p:spPr>
          <a:xfrm>
            <a:off x="594360" y="4892040"/>
            <a:ext cx="1828800" cy="256032"/>
          </a:xfrm>
          <a:prstGeom prst="rect">
            <a:avLst/>
          </a:prstGeom>
          <a:noFill/>
          <a:ln/>
        </p:spPr>
        <p:txBody>
          <a:bodyPr wrap="square" rtlCol="0" anchor="ctr"/>
          <a:lstStyle/>
          <a:p>
            <a:pPr marL="0" indent="0">
              <a:buNone/>
            </a:pPr>
            <a:r>
              <a:rPr lang="en-US" sz="1250" b="1" dirty="0">
                <a:solidFill>
                  <a:srgbClr val="F97316"/>
                </a:solidFill>
                <a:latin typeface="Aptos" pitchFamily="34" charset="0"/>
                <a:ea typeface="Aptos" pitchFamily="34" charset="-122"/>
                <a:cs typeface="Aptos" pitchFamily="34" charset="-120"/>
              </a:rPr>
              <a:t>Motor</a:t>
            </a:r>
            <a:endParaRPr lang="en-US" sz="1250" dirty="0"/>
          </a:p>
        </p:txBody>
      </p:sp>
      <p:sp>
        <p:nvSpPr>
          <p:cNvPr id="15" name="Text 13"/>
          <p:cNvSpPr/>
          <p:nvPr/>
        </p:nvSpPr>
        <p:spPr>
          <a:xfrm>
            <a:off x="2423160" y="4892040"/>
            <a:ext cx="4206240" cy="256032"/>
          </a:xfrm>
          <a:prstGeom prst="rect">
            <a:avLst/>
          </a:prstGeom>
          <a:noFill/>
          <a:ln/>
        </p:spPr>
        <p:txBody>
          <a:bodyPr wrap="square" rtlCol="0" anchor="ctr">
            <a:normAutofit lnSpcReduction="10000"/>
          </a:bodyPr>
          <a:lstStyle/>
          <a:p>
            <a:pPr marL="0" indent="0">
              <a:buNone/>
            </a:pPr>
            <a:r>
              <a:rPr lang="en-US" sz="1150" dirty="0">
                <a:solidFill>
                  <a:srgbClr val="64748B"/>
                </a:solidFill>
                <a:latin typeface="Aptos" pitchFamily="34" charset="0"/>
                <a:ea typeface="Aptos" pitchFamily="34" charset="-122"/>
                <a:cs typeface="Aptos" pitchFamily="34" charset="-120"/>
              </a:rPr>
              <a:t>93.8% of reassignment events; max 8 reassignments</a:t>
            </a:r>
            <a:endParaRPr lang="en-US" sz="1150" dirty="0"/>
          </a:p>
        </p:txBody>
      </p:sp>
      <p:sp>
        <p:nvSpPr>
          <p:cNvPr id="16" name="Text 14"/>
          <p:cNvSpPr/>
          <p:nvPr/>
        </p:nvSpPr>
        <p:spPr>
          <a:xfrm>
            <a:off x="6629400" y="4892040"/>
            <a:ext cx="4754880" cy="256032"/>
          </a:xfrm>
          <a:prstGeom prst="rect">
            <a:avLst/>
          </a:prstGeom>
          <a:noFill/>
          <a:ln/>
        </p:spPr>
        <p:txBody>
          <a:bodyPr wrap="square" rtlCol="0" anchor="ctr">
            <a:normAutofit lnSpcReduction="10000"/>
          </a:bodyPr>
          <a:lstStyle/>
          <a:p>
            <a:pPr marL="0" indent="0">
              <a:buNone/>
            </a:pPr>
            <a:r>
              <a:rPr lang="en-US" sz="1150" dirty="0">
                <a:solidFill>
                  <a:srgbClr val="0F172A"/>
                </a:solidFill>
                <a:latin typeface="Aptos" pitchFamily="34" charset="0"/>
                <a:ea typeface="Aptos" pitchFamily="34" charset="-122"/>
                <a:cs typeface="Aptos" pitchFamily="34" charset="-120"/>
              </a:rPr>
              <a:t>Review Motor reassignment logic first</a:t>
            </a:r>
            <a:endParaRPr lang="en-US" sz="1150" dirty="0"/>
          </a:p>
        </p:txBody>
      </p:sp>
      <p:sp>
        <p:nvSpPr>
          <p:cNvPr id="17" name="Text 15"/>
          <p:cNvSpPr/>
          <p:nvPr/>
        </p:nvSpPr>
        <p:spPr>
          <a:xfrm>
            <a:off x="594360" y="5257800"/>
            <a:ext cx="1828800" cy="256032"/>
          </a:xfrm>
          <a:prstGeom prst="rect">
            <a:avLst/>
          </a:prstGeom>
          <a:noFill/>
          <a:ln/>
        </p:spPr>
        <p:txBody>
          <a:bodyPr wrap="square" rtlCol="0" anchor="ctr"/>
          <a:lstStyle/>
          <a:p>
            <a:pPr marL="0" indent="0">
              <a:buNone/>
            </a:pPr>
            <a:r>
              <a:rPr lang="en-US" sz="1250" b="1" dirty="0">
                <a:solidFill>
                  <a:srgbClr val="F97316"/>
                </a:solidFill>
                <a:latin typeface="Aptos" pitchFamily="34" charset="0"/>
                <a:ea typeface="Aptos" pitchFamily="34" charset="-122"/>
                <a:cs typeface="Aptos" pitchFamily="34" charset="-120"/>
              </a:rPr>
              <a:t>Digital Marketing</a:t>
            </a:r>
            <a:endParaRPr lang="en-US" sz="1250" dirty="0"/>
          </a:p>
        </p:txBody>
      </p:sp>
      <p:sp>
        <p:nvSpPr>
          <p:cNvPr id="18" name="Text 16"/>
          <p:cNvSpPr/>
          <p:nvPr/>
        </p:nvSpPr>
        <p:spPr>
          <a:xfrm>
            <a:off x="2423160" y="5257800"/>
            <a:ext cx="4206240" cy="256032"/>
          </a:xfrm>
          <a:prstGeom prst="rect">
            <a:avLst/>
          </a:prstGeom>
          <a:noFill/>
          <a:ln/>
        </p:spPr>
        <p:txBody>
          <a:bodyPr wrap="square" rtlCol="0" anchor="ctr">
            <a:normAutofit lnSpcReduction="10000"/>
          </a:bodyPr>
          <a:lstStyle/>
          <a:p>
            <a:pPr marL="0" indent="0">
              <a:buNone/>
            </a:pPr>
            <a:r>
              <a:rPr lang="en-US" sz="1150" dirty="0">
                <a:solidFill>
                  <a:srgbClr val="64748B"/>
                </a:solidFill>
                <a:latin typeface="Aptos" pitchFamily="34" charset="0"/>
                <a:ea typeface="Aptos" pitchFamily="34" charset="-122"/>
                <a:cs typeface="Aptos" pitchFamily="34" charset="-120"/>
              </a:rPr>
              <a:t>62.6% of leads; high cost/lower quality</a:t>
            </a:r>
            <a:endParaRPr lang="en-US" sz="1150" dirty="0"/>
          </a:p>
        </p:txBody>
      </p:sp>
      <p:sp>
        <p:nvSpPr>
          <p:cNvPr id="19" name="Text 17"/>
          <p:cNvSpPr/>
          <p:nvPr/>
        </p:nvSpPr>
        <p:spPr>
          <a:xfrm>
            <a:off x="6629400" y="5257800"/>
            <a:ext cx="4754880" cy="256032"/>
          </a:xfrm>
          <a:prstGeom prst="rect">
            <a:avLst/>
          </a:prstGeom>
          <a:noFill/>
          <a:ln/>
        </p:spPr>
        <p:txBody>
          <a:bodyPr wrap="square" rtlCol="0" anchor="ctr">
            <a:normAutofit lnSpcReduction="10000"/>
          </a:bodyPr>
          <a:lstStyle/>
          <a:p>
            <a:pPr marL="0" indent="0">
              <a:buNone/>
            </a:pPr>
            <a:r>
              <a:rPr lang="en-US" sz="1150" dirty="0">
                <a:solidFill>
                  <a:srgbClr val="0F172A"/>
                </a:solidFill>
                <a:latin typeface="Aptos" pitchFamily="34" charset="0"/>
                <a:ea typeface="Aptos" pitchFamily="34" charset="-122"/>
                <a:cs typeface="Aptos" pitchFamily="34" charset="-120"/>
              </a:rPr>
              <a:t>Improve validation, routing, and follow-up rules</a:t>
            </a:r>
            <a:endParaRPr lang="en-US" sz="1150" dirty="0"/>
          </a:p>
        </p:txBody>
      </p:sp>
      <p:sp>
        <p:nvSpPr>
          <p:cNvPr id="20" name="Text 18"/>
          <p:cNvSpPr/>
          <p:nvPr/>
        </p:nvSpPr>
        <p:spPr>
          <a:xfrm>
            <a:off x="594360" y="5623560"/>
            <a:ext cx="1828800" cy="256032"/>
          </a:xfrm>
          <a:prstGeom prst="rect">
            <a:avLst/>
          </a:prstGeom>
          <a:noFill/>
          <a:ln/>
        </p:spPr>
        <p:txBody>
          <a:bodyPr wrap="square" rtlCol="0" anchor="ctr"/>
          <a:lstStyle/>
          <a:p>
            <a:pPr marL="0" indent="0">
              <a:buNone/>
            </a:pPr>
            <a:r>
              <a:rPr lang="en-US" sz="1250" b="1" dirty="0">
                <a:solidFill>
                  <a:srgbClr val="0F172A"/>
                </a:solidFill>
                <a:latin typeface="Aptos" pitchFamily="34" charset="0"/>
                <a:ea typeface="Aptos" pitchFamily="34" charset="-122"/>
                <a:cs typeface="Aptos" pitchFamily="34" charset="-120"/>
              </a:rPr>
              <a:t>Individual Local</a:t>
            </a:r>
            <a:endParaRPr lang="en-US" sz="1250" dirty="0"/>
          </a:p>
        </p:txBody>
      </p:sp>
      <p:sp>
        <p:nvSpPr>
          <p:cNvPr id="21" name="Text 19"/>
          <p:cNvSpPr/>
          <p:nvPr/>
        </p:nvSpPr>
        <p:spPr>
          <a:xfrm>
            <a:off x="2423160" y="5623560"/>
            <a:ext cx="4206240" cy="256032"/>
          </a:xfrm>
          <a:prstGeom prst="rect">
            <a:avLst/>
          </a:prstGeom>
          <a:noFill/>
          <a:ln/>
        </p:spPr>
        <p:txBody>
          <a:bodyPr wrap="square" rtlCol="0" anchor="ctr">
            <a:normAutofit lnSpcReduction="10000"/>
          </a:bodyPr>
          <a:lstStyle/>
          <a:p>
            <a:pPr marL="0" indent="0">
              <a:buNone/>
            </a:pPr>
            <a:r>
              <a:rPr lang="en-US" sz="1150" dirty="0">
                <a:solidFill>
                  <a:srgbClr val="64748B"/>
                </a:solidFill>
                <a:latin typeface="Aptos" pitchFamily="34" charset="0"/>
                <a:ea typeface="Aptos" pitchFamily="34" charset="-122"/>
                <a:cs typeface="Aptos" pitchFamily="34" charset="-120"/>
              </a:rPr>
              <a:t>High volume and high No Answer, but low reassignment cost</a:t>
            </a:r>
            <a:endParaRPr lang="en-US" sz="1150" dirty="0"/>
          </a:p>
        </p:txBody>
      </p:sp>
      <p:sp>
        <p:nvSpPr>
          <p:cNvPr id="22" name="Text 20"/>
          <p:cNvSpPr/>
          <p:nvPr/>
        </p:nvSpPr>
        <p:spPr>
          <a:xfrm>
            <a:off x="6629400" y="5623560"/>
            <a:ext cx="4754880" cy="256032"/>
          </a:xfrm>
          <a:prstGeom prst="rect">
            <a:avLst/>
          </a:prstGeom>
          <a:noFill/>
          <a:ln/>
        </p:spPr>
        <p:txBody>
          <a:bodyPr wrap="square" rtlCol="0" anchor="ctr">
            <a:normAutofit lnSpcReduction="10000"/>
          </a:bodyPr>
          <a:lstStyle/>
          <a:p>
            <a:pPr marL="0" indent="0">
              <a:buNone/>
            </a:pPr>
            <a:r>
              <a:rPr lang="en-US" sz="1150" dirty="0">
                <a:solidFill>
                  <a:srgbClr val="0F172A"/>
                </a:solidFill>
                <a:latin typeface="Aptos" pitchFamily="34" charset="0"/>
                <a:ea typeface="Aptos" pitchFamily="34" charset="-122"/>
                <a:cs typeface="Aptos" pitchFamily="34" charset="-120"/>
              </a:rPr>
              <a:t>Improve contactability and call strategy</a:t>
            </a:r>
            <a:endParaRPr lang="en-US" sz="1150" dirty="0"/>
          </a:p>
        </p:txBody>
      </p:sp>
      <p:sp>
        <p:nvSpPr>
          <p:cNvPr id="23" name="Text 21"/>
          <p:cNvSpPr/>
          <p:nvPr/>
        </p:nvSpPr>
        <p:spPr>
          <a:xfrm>
            <a:off x="594360" y="5989320"/>
            <a:ext cx="1828800" cy="256032"/>
          </a:xfrm>
          <a:prstGeom prst="rect">
            <a:avLst/>
          </a:prstGeom>
          <a:noFill/>
          <a:ln/>
        </p:spPr>
        <p:txBody>
          <a:bodyPr wrap="square" rtlCol="0" anchor="ctr"/>
          <a:lstStyle/>
          <a:p>
            <a:pPr marL="0" indent="0">
              <a:buNone/>
            </a:pPr>
            <a:r>
              <a:rPr lang="en-US" sz="1250" b="1" dirty="0">
                <a:solidFill>
                  <a:srgbClr val="0F172A"/>
                </a:solidFill>
                <a:latin typeface="Aptos" pitchFamily="34" charset="0"/>
                <a:ea typeface="Aptos" pitchFamily="34" charset="-122"/>
                <a:cs typeface="Aptos" pitchFamily="34" charset="-120"/>
              </a:rPr>
              <a:t>Individual Bupa</a:t>
            </a:r>
            <a:endParaRPr lang="en-US" sz="1250" dirty="0"/>
          </a:p>
        </p:txBody>
      </p:sp>
      <p:sp>
        <p:nvSpPr>
          <p:cNvPr id="24" name="Text 22"/>
          <p:cNvSpPr/>
          <p:nvPr/>
        </p:nvSpPr>
        <p:spPr>
          <a:xfrm>
            <a:off x="2423160" y="5989320"/>
            <a:ext cx="4206240" cy="256032"/>
          </a:xfrm>
          <a:prstGeom prst="rect">
            <a:avLst/>
          </a:prstGeom>
          <a:noFill/>
          <a:ln/>
        </p:spPr>
        <p:txBody>
          <a:bodyPr wrap="square" rtlCol="0" anchor="ctr">
            <a:normAutofit lnSpcReduction="10000"/>
          </a:bodyPr>
          <a:lstStyle/>
          <a:p>
            <a:pPr marL="0" indent="0">
              <a:buNone/>
            </a:pPr>
            <a:r>
              <a:rPr lang="en-US" sz="1150" dirty="0">
                <a:solidFill>
                  <a:srgbClr val="64748B"/>
                </a:solidFill>
                <a:latin typeface="Aptos" pitchFamily="34" charset="0"/>
                <a:ea typeface="Aptos" pitchFamily="34" charset="-122"/>
                <a:cs typeface="Aptos" pitchFamily="34" charset="-120"/>
              </a:rPr>
              <a:t>Weak productive outcome rate</a:t>
            </a:r>
            <a:endParaRPr lang="en-US" sz="1150" dirty="0"/>
          </a:p>
        </p:txBody>
      </p:sp>
      <p:sp>
        <p:nvSpPr>
          <p:cNvPr id="25" name="Text 23"/>
          <p:cNvSpPr/>
          <p:nvPr/>
        </p:nvSpPr>
        <p:spPr>
          <a:xfrm>
            <a:off x="6629400" y="5989320"/>
            <a:ext cx="4754880" cy="256032"/>
          </a:xfrm>
          <a:prstGeom prst="rect">
            <a:avLst/>
          </a:prstGeom>
          <a:noFill/>
          <a:ln/>
        </p:spPr>
        <p:txBody>
          <a:bodyPr wrap="square" rtlCol="0" anchor="ctr">
            <a:normAutofit lnSpcReduction="10000"/>
          </a:bodyPr>
          <a:lstStyle/>
          <a:p>
            <a:pPr marL="0" indent="0">
              <a:buNone/>
            </a:pPr>
            <a:r>
              <a:rPr lang="en-US" sz="1150" dirty="0">
                <a:solidFill>
                  <a:srgbClr val="0F172A"/>
                </a:solidFill>
                <a:latin typeface="Aptos" pitchFamily="34" charset="0"/>
                <a:ea typeface="Aptos" pitchFamily="34" charset="-122"/>
                <a:cs typeface="Aptos" pitchFamily="34" charset="-120"/>
              </a:rPr>
              <a:t>Review quality and qualification</a:t>
            </a:r>
            <a:endParaRPr lang="en-US" sz="1150" dirty="0"/>
          </a:p>
        </p:txBody>
      </p:sp>
      <p:sp>
        <p:nvSpPr>
          <p:cNvPr id="26" name="Text 24"/>
          <p:cNvSpPr/>
          <p:nvPr/>
        </p:nvSpPr>
        <p:spPr>
          <a:xfrm>
            <a:off x="8549640" y="1572768"/>
            <a:ext cx="2926080" cy="274320"/>
          </a:xfrm>
          <a:prstGeom prst="rect">
            <a:avLst/>
          </a:prstGeom>
          <a:noFill/>
          <a:ln/>
        </p:spPr>
        <p:txBody>
          <a:bodyPr wrap="square" rtlCol="0" anchor="ctr"/>
          <a:lstStyle/>
          <a:p>
            <a:pPr marL="0" indent="0">
              <a:buNone/>
            </a:pPr>
            <a:r>
              <a:rPr lang="en-US" sz="1500" b="1" dirty="0">
                <a:solidFill>
                  <a:srgbClr val="DC2626"/>
                </a:solidFill>
                <a:latin typeface="Aptos" pitchFamily="34" charset="0"/>
                <a:ea typeface="Aptos" pitchFamily="34" charset="-122"/>
                <a:cs typeface="Aptos" pitchFamily="34" charset="-120"/>
              </a:rPr>
              <a:t>Recommended action</a:t>
            </a:r>
            <a:endParaRPr lang="en-US" sz="1500" dirty="0"/>
          </a:p>
        </p:txBody>
      </p:sp>
      <p:sp>
        <p:nvSpPr>
          <p:cNvPr id="27" name="Text 25"/>
          <p:cNvSpPr/>
          <p:nvPr/>
        </p:nvSpPr>
        <p:spPr>
          <a:xfrm>
            <a:off x="8549640" y="1938528"/>
            <a:ext cx="3108960" cy="1234440"/>
          </a:xfrm>
          <a:prstGeom prst="rect">
            <a:avLst/>
          </a:prstGeom>
          <a:noFill/>
          <a:ln/>
        </p:spPr>
        <p:txBody>
          <a:bodyPr wrap="square" rtlCol="0" anchor="ctr">
            <a:normAutofit fontScale="92500" lnSpcReduction="20000"/>
          </a:bodyPr>
          <a:lstStyle/>
          <a:p>
            <a:pPr marL="0" indent="0">
              <a:buNone/>
            </a:pPr>
            <a:r>
              <a:rPr lang="en-US" sz="1800" b="1" dirty="0">
                <a:solidFill>
                  <a:srgbClr val="0F172A"/>
                </a:solidFill>
                <a:latin typeface="Aptos Display" pitchFamily="34" charset="0"/>
                <a:ea typeface="Aptos Display" pitchFamily="34" charset="-122"/>
                <a:cs typeface="Aptos Display" pitchFamily="34" charset="-120"/>
              </a:rPr>
              <a:t>Introduce a 4+ reassignment control point, with Motor-specific rules and Digital Marketing validation improvements.</a:t>
            </a:r>
            <a:endParaRPr lang="en-US" sz="1800" dirty="0"/>
          </a:p>
        </p:txBody>
      </p:sp>
      <p:sp>
        <p:nvSpPr>
          <p:cNvPr id="28" name="Text 26"/>
          <p:cNvSpPr/>
          <p:nvPr/>
        </p:nvSpPr>
        <p:spPr>
          <a:xfrm>
            <a:off x="8549640" y="3657600"/>
            <a:ext cx="2926080" cy="274320"/>
          </a:xfrm>
          <a:prstGeom prst="rect">
            <a:avLst/>
          </a:prstGeom>
          <a:noFill/>
          <a:ln/>
        </p:spPr>
        <p:txBody>
          <a:bodyPr wrap="square" rtlCol="0" anchor="ctr"/>
          <a:lstStyle/>
          <a:p>
            <a:pPr marL="0" indent="0">
              <a:buNone/>
            </a:pPr>
            <a:r>
              <a:rPr lang="en-US" sz="1500" b="1" dirty="0">
                <a:solidFill>
                  <a:srgbClr val="16A34A"/>
                </a:solidFill>
                <a:latin typeface="Aptos" pitchFamily="34" charset="0"/>
                <a:ea typeface="Aptos" pitchFamily="34" charset="-122"/>
                <a:cs typeface="Aptos" pitchFamily="34" charset="-120"/>
              </a:rPr>
              <a:t>Expected benefit</a:t>
            </a:r>
            <a:endParaRPr lang="en-US" sz="1500" dirty="0"/>
          </a:p>
        </p:txBody>
      </p:sp>
      <p:sp>
        <p:nvSpPr>
          <p:cNvPr id="29" name="Text 27"/>
          <p:cNvSpPr/>
          <p:nvPr/>
        </p:nvSpPr>
        <p:spPr>
          <a:xfrm>
            <a:off x="8549640" y="4023360"/>
            <a:ext cx="3108960" cy="822960"/>
          </a:xfrm>
          <a:prstGeom prst="rect">
            <a:avLst/>
          </a:prstGeom>
          <a:noFill/>
          <a:ln/>
        </p:spPr>
        <p:txBody>
          <a:bodyPr wrap="square" rtlCol="0" anchor="ctr">
            <a:normAutofit/>
          </a:bodyPr>
          <a:lstStyle/>
          <a:p>
            <a:pPr marL="0" indent="0">
              <a:buNone/>
            </a:pPr>
            <a:r>
              <a:rPr lang="en-US" sz="1400" dirty="0">
                <a:solidFill>
                  <a:srgbClr val="0F172A"/>
                </a:solidFill>
                <a:latin typeface="Aptos" pitchFamily="34" charset="0"/>
                <a:ea typeface="Aptos" pitchFamily="34" charset="-122"/>
                <a:cs typeface="Aptos" pitchFamily="34" charset="-120"/>
              </a:rPr>
              <a:t>Reduce low-return Zapier task consumption while preserving useful early reassignment attempts.</a:t>
            </a:r>
            <a:endParaRPr lang="en-US" sz="1400" dirty="0"/>
          </a:p>
        </p:txBody>
      </p:sp>
      <p:sp>
        <p:nvSpPr>
          <p:cNvPr id="30" name="Text 28"/>
          <p:cNvSpPr/>
          <p:nvPr/>
        </p:nvSpPr>
        <p:spPr>
          <a:xfrm>
            <a:off x="594360" y="6309360"/>
            <a:ext cx="10972800" cy="274320"/>
          </a:xfrm>
          <a:prstGeom prst="rect">
            <a:avLst/>
          </a:prstGeom>
          <a:noFill/>
          <a:ln/>
        </p:spPr>
        <p:txBody>
          <a:bodyPr wrap="square" rtlCol="0" anchor="ctr"/>
          <a:lstStyle/>
          <a:p>
            <a:pPr marL="0" indent="0">
              <a:buNone/>
            </a:pPr>
            <a:r>
              <a:rPr lang="en-US" sz="1250" b="1" dirty="0">
                <a:solidFill>
                  <a:srgbClr val="0F172A"/>
                </a:solidFill>
                <a:latin typeface="Aptos" pitchFamily="34" charset="0"/>
                <a:ea typeface="Aptos" pitchFamily="34" charset="-122"/>
                <a:cs typeface="Aptos" pitchFamily="34" charset="-120"/>
              </a:rPr>
              <a:t>Closing statement: Keep early reassignment, but prevent indefinite repeat loops.</a:t>
            </a:r>
            <a:endParaRPr lang="en-US" sz="12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pic>
        <p:nvPicPr>
          <p:cNvPr id="2" name="Image 0" descr="/mnt/data/00 Slide 1(2).png"/>
          <p:cNvPicPr>
            <a:picLocks noChangeAspect="1"/>
          </p:cNvPicPr>
          <p:nvPr/>
        </p:nvPicPr>
        <p:blipFill>
          <a:blip r:embed="rId3"/>
          <a:stretch>
            <a:fillRect/>
          </a:stretch>
        </p:blipFill>
        <p:spPr>
          <a:xfrm>
            <a:off x="952348" y="0"/>
            <a:ext cx="10287000" cy="6858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F7015BCE-AEF9-5A09-E548-6EEFFEBB8FBF}"/>
            </a:ext>
          </a:extLst>
        </p:cNvPr>
        <p:cNvGrpSpPr/>
        <p:nvPr/>
      </p:nvGrpSpPr>
      <p:grpSpPr>
        <a:xfrm>
          <a:off x="0" y="0"/>
          <a:ext cx="0" cy="0"/>
          <a:chOff x="0" y="0"/>
          <a:chExt cx="0" cy="0"/>
        </a:xfrm>
      </p:grpSpPr>
      <p:pic>
        <p:nvPicPr>
          <p:cNvPr id="2" name="Image 0">
            <a:extLst>
              <a:ext uri="{FF2B5EF4-FFF2-40B4-BE49-F238E27FC236}">
                <a16:creationId xmlns:a16="http://schemas.microsoft.com/office/drawing/2014/main" id="{6BF8A4C4-185F-75CD-4195-AA74FE532063}"/>
              </a:ext>
            </a:extLst>
          </p:cNvPr>
          <p:cNvPicPr>
            <a:picLocks noChangeAspect="1"/>
          </p:cNvPicPr>
          <p:nvPr/>
        </p:nvPicPr>
        <p:blipFill>
          <a:blip r:embed="rId3"/>
          <a:srcRect/>
          <a:stretch/>
        </p:blipFill>
        <p:spPr>
          <a:xfrm>
            <a:off x="952348" y="534650"/>
            <a:ext cx="10287000" cy="5788699"/>
          </a:xfrm>
          <a:prstGeom prst="rect">
            <a:avLst/>
          </a:prstGeom>
        </p:spPr>
      </p:pic>
    </p:spTree>
    <p:extLst>
      <p:ext uri="{BB962C8B-B14F-4D97-AF65-F5344CB8AC3E}">
        <p14:creationId xmlns:p14="http://schemas.microsoft.com/office/powerpoint/2010/main" val="38721837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pic>
        <p:nvPicPr>
          <p:cNvPr id="2" name="Image 0" descr="/mnt/data/01_refined_lead_source_volume(2).png"/>
          <p:cNvPicPr>
            <a:picLocks noChangeAspect="1"/>
          </p:cNvPicPr>
          <p:nvPr/>
        </p:nvPicPr>
        <p:blipFill>
          <a:blip r:embed="rId3"/>
          <a:srcRect l="1" r="1"/>
          <a:stretch/>
        </p:blipFill>
        <p:spPr>
          <a:xfrm>
            <a:off x="0" y="0"/>
            <a:ext cx="12191695" cy="6858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pic>
        <p:nvPicPr>
          <p:cNvPr id="2" name="Image 0" descr="/mnt/data/02_refined_lead_type_volume(2).png"/>
          <p:cNvPicPr>
            <a:picLocks noChangeAspect="1"/>
          </p:cNvPicPr>
          <p:nvPr/>
        </p:nvPicPr>
        <p:blipFill>
          <a:blip r:embed="rId3"/>
          <a:srcRect l="1" r="1"/>
          <a:stretch/>
        </p:blipFill>
        <p:spPr>
          <a:xfrm>
            <a:off x="0" y="0"/>
            <a:ext cx="12191695" cy="68580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pic>
        <p:nvPicPr>
          <p:cNvPr id="2" name="Image 0" descr="/mnt/data/03_refined_final_status_distribution(2).png"/>
          <p:cNvPicPr>
            <a:picLocks noChangeAspect="1"/>
          </p:cNvPicPr>
          <p:nvPr/>
        </p:nvPicPr>
        <p:blipFill>
          <a:blip r:embed="rId3"/>
          <a:srcRect l="1" r="1"/>
          <a:stretch/>
        </p:blipFill>
        <p:spPr>
          <a:xfrm>
            <a:off x="0" y="0"/>
            <a:ext cx="12191695" cy="6858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pic>
        <p:nvPicPr>
          <p:cNvPr id="2" name="Image 0" descr="/mnt/data/01 Motor(1).png"/>
          <p:cNvPicPr>
            <a:picLocks noChangeAspect="1"/>
          </p:cNvPicPr>
          <p:nvPr/>
        </p:nvPicPr>
        <p:blipFill>
          <a:blip r:embed="rId3"/>
          <a:srcRect l="1" r="1"/>
          <a:stretch/>
        </p:blipFill>
        <p:spPr>
          <a:xfrm>
            <a:off x="0" y="0"/>
            <a:ext cx="12191695" cy="68580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pic>
        <p:nvPicPr>
          <p:cNvPr id="2" name="Image 0" descr="/mnt/data/02 Motor(1).png"/>
          <p:cNvPicPr>
            <a:picLocks noChangeAspect="1"/>
          </p:cNvPicPr>
          <p:nvPr/>
        </p:nvPicPr>
        <p:blipFill>
          <a:blip r:embed="rId3"/>
          <a:srcRect l="1" r="1"/>
          <a:stretch/>
        </p:blipFill>
        <p:spPr>
          <a:xfrm>
            <a:off x="0" y="0"/>
            <a:ext cx="12191695" cy="6858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pic>
        <p:nvPicPr>
          <p:cNvPr id="2" name="Image 0" descr="/mnt/data/03 Motor(1).png"/>
          <p:cNvPicPr>
            <a:picLocks noChangeAspect="1"/>
          </p:cNvPicPr>
          <p:nvPr/>
        </p:nvPicPr>
        <p:blipFill>
          <a:blip r:embed="rId3"/>
          <a:stretch>
            <a:fillRect/>
          </a:stretch>
        </p:blipFill>
        <p:spPr>
          <a:xfrm>
            <a:off x="952348" y="0"/>
            <a:ext cx="10287000" cy="68580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34</TotalTime>
  <Words>1384</Words>
  <Application>Microsoft Office PowerPoint</Application>
  <PresentationFormat>Widescreen</PresentationFormat>
  <Paragraphs>57</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OpenAI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Zapier Lead Reassignment Management Analysis</dc:title>
  <dc:subject>Zapier Lead Reassignment Management Analysis</dc:subject>
  <dc:creator>OpenAI</dc:creator>
  <cp:lastModifiedBy>Saif Essam</cp:lastModifiedBy>
  <cp:revision>1</cp:revision>
  <dcterms:created xsi:type="dcterms:W3CDTF">2026-07-01T08:05:45Z</dcterms:created>
  <dcterms:modified xsi:type="dcterms:W3CDTF">2026-07-06T12:37:49Z</dcterms:modified>
</cp:coreProperties>
</file>