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78" d="100"/>
          <a:sy n="78" d="100"/>
        </p:scale>
        <p:origin x="1594" y="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microsoft.com/office/2016/11/relationships/changesInfo" Target="changesInfos/changesInfo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aif Essam" userId="65413f8e-db7b-43bb-b7ba-3d5c0e380d5e" providerId="ADAL" clId="{A1CFFD94-7B75-41DE-B94A-D5897F61ABA5}"/>
    <pc:docChg chg="custSel modSld">
      <pc:chgData name="Saif Essam" userId="65413f8e-db7b-43bb-b7ba-3d5c0e380d5e" providerId="ADAL" clId="{A1CFFD94-7B75-41DE-B94A-D5897F61ABA5}" dt="2026-06-05T16:22:47.506" v="120" actId="1076"/>
      <pc:docMkLst>
        <pc:docMk/>
      </pc:docMkLst>
      <pc:sldChg chg="modSp mod">
        <pc:chgData name="Saif Essam" userId="65413f8e-db7b-43bb-b7ba-3d5c0e380d5e" providerId="ADAL" clId="{A1CFFD94-7B75-41DE-B94A-D5897F61ABA5}" dt="2026-06-05T16:22:47.506" v="120" actId="1076"/>
        <pc:sldMkLst>
          <pc:docMk/>
          <pc:sldMk cId="0" sldId="256"/>
        </pc:sldMkLst>
        <pc:spChg chg="mod">
          <ac:chgData name="Saif Essam" userId="65413f8e-db7b-43bb-b7ba-3d5c0e380d5e" providerId="ADAL" clId="{A1CFFD94-7B75-41DE-B94A-D5897F61ABA5}" dt="2026-06-05T16:22:47.506" v="120" actId="1076"/>
          <ac:spMkLst>
            <pc:docMk/>
            <pc:sldMk cId="0" sldId="256"/>
            <ac:spMk id="3" creationId="{00000000-0000-0000-0000-000000000000}"/>
          </ac:spMkLst>
        </pc:spChg>
      </pc:sldChg>
      <pc:sldChg chg="addSp modSp mod">
        <pc:chgData name="Saif Essam" userId="65413f8e-db7b-43bb-b7ba-3d5c0e380d5e" providerId="ADAL" clId="{A1CFFD94-7B75-41DE-B94A-D5897F61ABA5}" dt="2026-06-05T15:04:04.312" v="84" actId="1076"/>
        <pc:sldMkLst>
          <pc:docMk/>
          <pc:sldMk cId="0" sldId="259"/>
        </pc:sldMkLst>
        <pc:spChg chg="mod">
          <ac:chgData name="Saif Essam" userId="65413f8e-db7b-43bb-b7ba-3d5c0e380d5e" providerId="ADAL" clId="{A1CFFD94-7B75-41DE-B94A-D5897F61ABA5}" dt="2026-06-05T15:02:49.601" v="38" actId="20577"/>
          <ac:spMkLst>
            <pc:docMk/>
            <pc:sldMk cId="0" sldId="259"/>
            <ac:spMk id="3" creationId="{00000000-0000-0000-0000-000000000000}"/>
          </ac:spMkLst>
        </pc:spChg>
        <pc:picChg chg="add mod">
          <ac:chgData name="Saif Essam" userId="65413f8e-db7b-43bb-b7ba-3d5c0e380d5e" providerId="ADAL" clId="{A1CFFD94-7B75-41DE-B94A-D5897F61ABA5}" dt="2026-06-05T15:04:04.312" v="84" actId="1076"/>
          <ac:picMkLst>
            <pc:docMk/>
            <pc:sldMk cId="0" sldId="259"/>
            <ac:picMk id="5" creationId="{F88A00BE-0770-1961-03D3-8559CF6AB71E}"/>
          </ac:picMkLst>
        </pc:picChg>
      </pc:sldChg>
      <pc:sldChg chg="addSp modSp mod">
        <pc:chgData name="Saif Essam" userId="65413f8e-db7b-43bb-b7ba-3d5c0e380d5e" providerId="ADAL" clId="{A1CFFD94-7B75-41DE-B94A-D5897F61ABA5}" dt="2026-06-05T15:03:29.701" v="61" actId="14100"/>
        <pc:sldMkLst>
          <pc:docMk/>
          <pc:sldMk cId="0" sldId="260"/>
        </pc:sldMkLst>
        <pc:spChg chg="mod">
          <ac:chgData name="Saif Essam" userId="65413f8e-db7b-43bb-b7ba-3d5c0e380d5e" providerId="ADAL" clId="{A1CFFD94-7B75-41DE-B94A-D5897F61ABA5}" dt="2026-06-05T15:03:08.847" v="54" actId="20577"/>
          <ac:spMkLst>
            <pc:docMk/>
            <pc:sldMk cId="0" sldId="260"/>
            <ac:spMk id="3" creationId="{00000000-0000-0000-0000-000000000000}"/>
          </ac:spMkLst>
        </pc:spChg>
        <pc:picChg chg="add mod">
          <ac:chgData name="Saif Essam" userId="65413f8e-db7b-43bb-b7ba-3d5c0e380d5e" providerId="ADAL" clId="{A1CFFD94-7B75-41DE-B94A-D5897F61ABA5}" dt="2026-06-05T15:03:29.701" v="61" actId="14100"/>
          <ac:picMkLst>
            <pc:docMk/>
            <pc:sldMk cId="0" sldId="260"/>
            <ac:picMk id="5" creationId="{D7BDE352-FA15-E38F-0F4D-57D3866336DB}"/>
          </ac:picMkLst>
        </pc:picChg>
      </pc:sldChg>
      <pc:sldChg chg="addSp modSp mod">
        <pc:chgData name="Saif Essam" userId="65413f8e-db7b-43bb-b7ba-3d5c0e380d5e" providerId="ADAL" clId="{A1CFFD94-7B75-41DE-B94A-D5897F61ABA5}" dt="2026-06-05T15:03:58.367" v="81" actId="14100"/>
        <pc:sldMkLst>
          <pc:docMk/>
          <pc:sldMk cId="0" sldId="261"/>
        </pc:sldMkLst>
        <pc:spChg chg="mod">
          <ac:chgData name="Saif Essam" userId="65413f8e-db7b-43bb-b7ba-3d5c0e380d5e" providerId="ADAL" clId="{A1CFFD94-7B75-41DE-B94A-D5897F61ABA5}" dt="2026-06-05T15:03:52.340" v="78" actId="20577"/>
          <ac:spMkLst>
            <pc:docMk/>
            <pc:sldMk cId="0" sldId="261"/>
            <ac:spMk id="3" creationId="{00000000-0000-0000-0000-000000000000}"/>
          </ac:spMkLst>
        </pc:spChg>
        <pc:picChg chg="add mod">
          <ac:chgData name="Saif Essam" userId="65413f8e-db7b-43bb-b7ba-3d5c0e380d5e" providerId="ADAL" clId="{A1CFFD94-7B75-41DE-B94A-D5897F61ABA5}" dt="2026-06-05T15:03:58.367" v="81" actId="14100"/>
          <ac:picMkLst>
            <pc:docMk/>
            <pc:sldMk cId="0" sldId="261"/>
            <ac:picMk id="5" creationId="{0C8DEF35-F00F-E54E-2FFA-30C5B4DEF8B6}"/>
          </ac:picMkLst>
        </pc:picChg>
      </pc:sldChg>
      <pc:sldChg chg="addSp modSp mod">
        <pc:chgData name="Saif Essam" userId="65413f8e-db7b-43bb-b7ba-3d5c0e380d5e" providerId="ADAL" clId="{A1CFFD94-7B75-41DE-B94A-D5897F61ABA5}" dt="2026-06-05T15:04:26.979" v="102" actId="14100"/>
        <pc:sldMkLst>
          <pc:docMk/>
          <pc:sldMk cId="0" sldId="262"/>
        </pc:sldMkLst>
        <pc:spChg chg="mod">
          <ac:chgData name="Saif Essam" userId="65413f8e-db7b-43bb-b7ba-3d5c0e380d5e" providerId="ADAL" clId="{A1CFFD94-7B75-41DE-B94A-D5897F61ABA5}" dt="2026-06-05T15:04:12.181" v="98" actId="20577"/>
          <ac:spMkLst>
            <pc:docMk/>
            <pc:sldMk cId="0" sldId="262"/>
            <ac:spMk id="3" creationId="{00000000-0000-0000-0000-000000000000}"/>
          </ac:spMkLst>
        </pc:spChg>
        <pc:picChg chg="add mod">
          <ac:chgData name="Saif Essam" userId="65413f8e-db7b-43bb-b7ba-3d5c0e380d5e" providerId="ADAL" clId="{A1CFFD94-7B75-41DE-B94A-D5897F61ABA5}" dt="2026-06-05T15:04:26.979" v="102" actId="14100"/>
          <ac:picMkLst>
            <pc:docMk/>
            <pc:sldMk cId="0" sldId="262"/>
            <ac:picMk id="5" creationId="{0838C9BB-4E48-441A-C9B5-85575649B85B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05/Jun/26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05/Jun/26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05/Jun/26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05/Jun/26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05/Jun/26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05/Jun/26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05/Jun/26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05/Jun/26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05/Jun/26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05/Jun/26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05/Jun/26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05/Jun/26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172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>
              <a:defRPr b="1">
                <a:solidFill>
                  <a:srgbClr val="F97316"/>
                </a:solidFill>
              </a:defRPr>
            </a:pPr>
            <a:r>
              <a:rPr dirty="0"/>
              <a:t>Reversing the Trend: Understanding and Reducing Subscriber Churn at Fit.ly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033684"/>
            <a:ext cx="6400800" cy="1752600"/>
          </a:xfrm>
        </p:spPr>
        <p:txBody>
          <a:bodyPr>
            <a:normAutofit fontScale="85000" lnSpcReduction="20000"/>
          </a:bodyPr>
          <a:lstStyle/>
          <a:p>
            <a:pPr>
              <a:defRPr>
                <a:solidFill>
                  <a:srgbClr val="E2E8F0"/>
                </a:solidFill>
              </a:defRPr>
            </a:pPr>
            <a:r>
              <a:rPr dirty="0"/>
              <a:t>Data-Driven Insights and Action Plan for Q4</a:t>
            </a:r>
          </a:p>
          <a:p>
            <a:endParaRPr dirty="0"/>
          </a:p>
          <a:p>
            <a:r>
              <a:rPr lang="en-US" dirty="0"/>
              <a:t>Saif Essam</a:t>
            </a:r>
          </a:p>
          <a:p>
            <a:r>
              <a:rPr dirty="0"/>
              <a:t>Data Analyst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172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 b="1">
                <a:solidFill>
                  <a:srgbClr val="F97316"/>
                </a:solidFill>
              </a:defRPr>
            </a:pPr>
            <a:r>
              <a:t>The Business Challenge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/>
          </a:p>
          <a:p>
            <a:pPr>
              <a:defRPr sz="2000">
                <a:solidFill>
                  <a:srgbClr val="F1F5F9"/>
                </a:solidFill>
              </a:defRPr>
            </a:pPr>
            <a:r>
              <a:t>• The Cost of Acquisition is Rising</a:t>
            </a:r>
          </a:p>
          <a:p>
            <a:pPr>
              <a:defRPr sz="2000">
                <a:solidFill>
                  <a:srgbClr val="F1F5F9"/>
                </a:solidFill>
              </a:defRPr>
            </a:pPr>
            <a:r>
              <a:t>• Leadership identified an upward trend in subscriber churn over the last two quarters.</a:t>
            </a:r>
          </a:p>
          <a:p>
            <a:pPr>
              <a:defRPr sz="2000">
                <a:solidFill>
                  <a:srgbClr val="F1F5F9"/>
                </a:solidFill>
              </a:defRPr>
            </a:pPr>
            <a:r>
              <a:t>• Retaining our existing users is now our top priority to relieve pressure on Marketing and Product.</a:t>
            </a:r>
          </a:p>
          <a:p>
            <a:pPr>
              <a:defRPr sz="2000">
                <a:solidFill>
                  <a:srgbClr val="F1F5F9"/>
                </a:solidFill>
              </a:defRPr>
            </a:pPr>
            <a:r>
              <a:t>• Goal: Identify the hidden drivers of churn and deploy practical, immediate actions to fix them.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172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 b="1">
                <a:solidFill>
                  <a:srgbClr val="F97316"/>
                </a:solidFill>
              </a:defRPr>
            </a:pPr>
            <a:r>
              <a:t>Our Data Approach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/>
          </a:p>
          <a:p>
            <a:pPr>
              <a:defRPr sz="2000">
                <a:solidFill>
                  <a:srgbClr val="F1F5F9"/>
                </a:solidFill>
              </a:defRPr>
            </a:pPr>
            <a:r>
              <a:t>• A Unified View of the Customer</a:t>
            </a:r>
          </a:p>
          <a:p>
            <a:pPr>
              <a:defRPr sz="2000">
                <a:solidFill>
                  <a:srgbClr val="F1F5F9"/>
                </a:solidFill>
              </a:defRPr>
            </a:pPr>
            <a:r>
              <a:t>• We broke down data silos by combining Account Information, Customer Support logs, and App Engagement metrics.</a:t>
            </a:r>
          </a:p>
          <a:p>
            <a:pPr>
              <a:defRPr sz="2000">
                <a:solidFill>
                  <a:srgbClr val="F1F5F9"/>
                </a:solidFill>
              </a:defRPr>
            </a:pPr>
            <a:r>
              <a:t>• Takeaway: This single, validated source of truth allows us to see exactly what a user did before deciding to cancel their subscription.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172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 b="1">
                <a:solidFill>
                  <a:srgbClr val="F97316"/>
                </a:solidFill>
              </a:defRPr>
            </a:pPr>
            <a:r>
              <a:t>Who are our Customers?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endParaRPr dirty="0"/>
          </a:p>
          <a:p>
            <a:pPr>
              <a:defRPr sz="2000">
                <a:solidFill>
                  <a:srgbClr val="F1F5F9"/>
                </a:solidFill>
              </a:defRPr>
            </a:pPr>
            <a:r>
              <a:rPr dirty="0"/>
              <a:t>• A Balanced Subscriber Base</a:t>
            </a:r>
            <a:endParaRPr lang="en-US" dirty="0"/>
          </a:p>
          <a:p>
            <a:pPr>
              <a:defRPr sz="2000">
                <a:solidFill>
                  <a:srgbClr val="F1F5F9"/>
                </a:solidFill>
              </a:defRPr>
            </a:pPr>
            <a:endParaRPr lang="en-US" dirty="0"/>
          </a:p>
          <a:p>
            <a:pPr>
              <a:defRPr sz="2000">
                <a:solidFill>
                  <a:srgbClr val="F1F5F9"/>
                </a:solidFill>
              </a:defRPr>
            </a:pPr>
            <a:endParaRPr lang="en-US" dirty="0"/>
          </a:p>
          <a:p>
            <a:pPr>
              <a:defRPr sz="2000">
                <a:solidFill>
                  <a:srgbClr val="F1F5F9"/>
                </a:solidFill>
              </a:defRPr>
            </a:pPr>
            <a:endParaRPr lang="en-US" dirty="0"/>
          </a:p>
          <a:p>
            <a:pPr>
              <a:defRPr sz="2000">
                <a:solidFill>
                  <a:srgbClr val="F1F5F9"/>
                </a:solidFill>
              </a:defRPr>
            </a:pPr>
            <a:endParaRPr lang="en-US" dirty="0"/>
          </a:p>
          <a:p>
            <a:pPr>
              <a:defRPr sz="2000">
                <a:solidFill>
                  <a:srgbClr val="F1F5F9"/>
                </a:solidFill>
              </a:defRPr>
            </a:pPr>
            <a:endParaRPr lang="en-US" dirty="0"/>
          </a:p>
          <a:p>
            <a:pPr>
              <a:defRPr sz="2000">
                <a:solidFill>
                  <a:srgbClr val="F1F5F9"/>
                </a:solidFill>
              </a:defRPr>
            </a:pPr>
            <a:endParaRPr lang="en-US" dirty="0"/>
          </a:p>
          <a:p>
            <a:pPr>
              <a:defRPr sz="2000">
                <a:solidFill>
                  <a:srgbClr val="F1F5F9"/>
                </a:solidFill>
              </a:defRPr>
            </a:pPr>
            <a:endParaRPr lang="en-US" dirty="0"/>
          </a:p>
          <a:p>
            <a:pPr>
              <a:defRPr sz="2000">
                <a:solidFill>
                  <a:srgbClr val="F1F5F9"/>
                </a:solidFill>
              </a:defRPr>
            </a:pPr>
            <a:endParaRPr lang="en-US" dirty="0"/>
          </a:p>
          <a:p>
            <a:pPr>
              <a:defRPr sz="2000">
                <a:solidFill>
                  <a:srgbClr val="F1F5F9"/>
                </a:solidFill>
              </a:defRPr>
            </a:pPr>
            <a:endParaRPr lang="en-US" dirty="0"/>
          </a:p>
          <a:p>
            <a:pPr marL="0" indent="0">
              <a:buNone/>
              <a:defRPr sz="2000">
                <a:solidFill>
                  <a:srgbClr val="F1F5F9"/>
                </a:solidFill>
              </a:defRPr>
            </a:pPr>
            <a:endParaRPr lang="en-US" dirty="0"/>
          </a:p>
          <a:p>
            <a:pPr>
              <a:defRPr sz="2000">
                <a:solidFill>
                  <a:srgbClr val="F1F5F9"/>
                </a:solidFill>
              </a:defRPr>
            </a:pPr>
            <a:endParaRPr lang="en-US" dirty="0"/>
          </a:p>
          <a:p>
            <a:pPr>
              <a:defRPr sz="2000">
                <a:solidFill>
                  <a:srgbClr val="F1F5F9"/>
                </a:solidFill>
              </a:defRPr>
            </a:pPr>
            <a:endParaRPr dirty="0"/>
          </a:p>
          <a:p>
            <a:pPr>
              <a:defRPr sz="2000">
                <a:solidFill>
                  <a:srgbClr val="F1F5F9"/>
                </a:solidFill>
              </a:defRPr>
            </a:pPr>
            <a:r>
              <a:rPr dirty="0"/>
              <a:t>• Our user base is healthy in terms of tier diversity, with a strong showing in our Basic and Enterprise plans.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88A00BE-0770-1961-03D3-8559CF6AB71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2555" y="2375591"/>
            <a:ext cx="6931742" cy="2882209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172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 b="1">
                <a:solidFill>
                  <a:srgbClr val="F97316"/>
                </a:solidFill>
              </a:defRPr>
            </a:pPr>
            <a:r>
              <a:t>The Engagement Gap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endParaRPr dirty="0"/>
          </a:p>
          <a:p>
            <a:pPr>
              <a:defRPr sz="2000">
                <a:solidFill>
                  <a:srgbClr val="F1F5F9"/>
                </a:solidFill>
              </a:defRPr>
            </a:pPr>
            <a:r>
              <a:rPr dirty="0"/>
              <a:t>• Users Are Not Experiencing Our Core Value</a:t>
            </a:r>
            <a:endParaRPr lang="en-US" dirty="0"/>
          </a:p>
          <a:p>
            <a:pPr>
              <a:defRPr sz="2000">
                <a:solidFill>
                  <a:srgbClr val="F1F5F9"/>
                </a:solidFill>
              </a:defRPr>
            </a:pPr>
            <a:endParaRPr lang="en-US" dirty="0"/>
          </a:p>
          <a:p>
            <a:pPr>
              <a:defRPr sz="2000">
                <a:solidFill>
                  <a:srgbClr val="F1F5F9"/>
                </a:solidFill>
              </a:defRPr>
            </a:pPr>
            <a:endParaRPr lang="en-US" dirty="0"/>
          </a:p>
          <a:p>
            <a:pPr>
              <a:defRPr sz="2000">
                <a:solidFill>
                  <a:srgbClr val="F1F5F9"/>
                </a:solidFill>
              </a:defRPr>
            </a:pPr>
            <a:endParaRPr lang="en-US" dirty="0"/>
          </a:p>
          <a:p>
            <a:pPr>
              <a:defRPr sz="2000">
                <a:solidFill>
                  <a:srgbClr val="F1F5F9"/>
                </a:solidFill>
              </a:defRPr>
            </a:pPr>
            <a:endParaRPr lang="en-US" dirty="0"/>
          </a:p>
          <a:p>
            <a:pPr>
              <a:defRPr sz="2000">
                <a:solidFill>
                  <a:srgbClr val="F1F5F9"/>
                </a:solidFill>
              </a:defRPr>
            </a:pPr>
            <a:endParaRPr lang="en-US" dirty="0"/>
          </a:p>
          <a:p>
            <a:pPr>
              <a:defRPr sz="2000">
                <a:solidFill>
                  <a:srgbClr val="F1F5F9"/>
                </a:solidFill>
              </a:defRPr>
            </a:pPr>
            <a:endParaRPr lang="en-US" dirty="0"/>
          </a:p>
          <a:p>
            <a:pPr>
              <a:defRPr sz="2000">
                <a:solidFill>
                  <a:srgbClr val="F1F5F9"/>
                </a:solidFill>
              </a:defRPr>
            </a:pPr>
            <a:endParaRPr lang="en-US" dirty="0"/>
          </a:p>
          <a:p>
            <a:pPr>
              <a:defRPr sz="2000">
                <a:solidFill>
                  <a:srgbClr val="F1F5F9"/>
                </a:solidFill>
              </a:defRPr>
            </a:pPr>
            <a:endParaRPr lang="en-US" dirty="0"/>
          </a:p>
          <a:p>
            <a:pPr>
              <a:defRPr sz="2000">
                <a:solidFill>
                  <a:srgbClr val="F1F5F9"/>
                </a:solidFill>
              </a:defRPr>
            </a:pPr>
            <a:endParaRPr lang="en-US" dirty="0"/>
          </a:p>
          <a:p>
            <a:pPr>
              <a:defRPr sz="2000">
                <a:solidFill>
                  <a:srgbClr val="F1F5F9"/>
                </a:solidFill>
              </a:defRPr>
            </a:pPr>
            <a:endParaRPr dirty="0"/>
          </a:p>
          <a:p>
            <a:pPr>
              <a:defRPr sz="2000">
                <a:solidFill>
                  <a:srgbClr val="F1F5F9"/>
                </a:solidFill>
              </a:defRPr>
            </a:pPr>
            <a:r>
              <a:rPr dirty="0"/>
              <a:t>• The vast majority of our users interact with the app 1 time or less.</a:t>
            </a:r>
          </a:p>
          <a:p>
            <a:pPr>
              <a:defRPr sz="2000">
                <a:solidFill>
                  <a:srgbClr val="F1F5F9"/>
                </a:solidFill>
              </a:defRPr>
            </a:pPr>
            <a:r>
              <a:rPr dirty="0"/>
              <a:t>• If they aren't logging workouts or watching videos, they have no reason to stay.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7BDE352-FA15-E38F-0F4D-57D3866336D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59974" y="2418925"/>
            <a:ext cx="5476567" cy="269459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172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 b="1">
                <a:solidFill>
                  <a:srgbClr val="F97316"/>
                </a:solidFill>
              </a:defRPr>
            </a:pPr>
            <a:r>
              <a:t>Where is Churn Happening?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endParaRPr dirty="0"/>
          </a:p>
          <a:p>
            <a:pPr>
              <a:defRPr sz="2000">
                <a:solidFill>
                  <a:srgbClr val="F1F5F9"/>
                </a:solidFill>
              </a:defRPr>
            </a:pPr>
            <a:r>
              <a:rPr dirty="0"/>
              <a:t>• The 'Free' Tier is Leaking Users</a:t>
            </a:r>
            <a:endParaRPr lang="en-US" dirty="0"/>
          </a:p>
          <a:p>
            <a:pPr>
              <a:defRPr sz="2000">
                <a:solidFill>
                  <a:srgbClr val="F1F5F9"/>
                </a:solidFill>
              </a:defRPr>
            </a:pPr>
            <a:endParaRPr lang="en-US" dirty="0"/>
          </a:p>
          <a:p>
            <a:pPr>
              <a:defRPr sz="2000">
                <a:solidFill>
                  <a:srgbClr val="F1F5F9"/>
                </a:solidFill>
              </a:defRPr>
            </a:pPr>
            <a:endParaRPr lang="en-US" dirty="0"/>
          </a:p>
          <a:p>
            <a:pPr>
              <a:defRPr sz="2000">
                <a:solidFill>
                  <a:srgbClr val="F1F5F9"/>
                </a:solidFill>
              </a:defRPr>
            </a:pPr>
            <a:endParaRPr lang="en-US" dirty="0"/>
          </a:p>
          <a:p>
            <a:pPr>
              <a:defRPr sz="2000">
                <a:solidFill>
                  <a:srgbClr val="F1F5F9"/>
                </a:solidFill>
              </a:defRPr>
            </a:pPr>
            <a:endParaRPr lang="en-US" dirty="0"/>
          </a:p>
          <a:p>
            <a:pPr>
              <a:defRPr sz="2000">
                <a:solidFill>
                  <a:srgbClr val="F1F5F9"/>
                </a:solidFill>
              </a:defRPr>
            </a:pPr>
            <a:endParaRPr lang="en-US" dirty="0"/>
          </a:p>
          <a:p>
            <a:pPr>
              <a:defRPr sz="2000">
                <a:solidFill>
                  <a:srgbClr val="F1F5F9"/>
                </a:solidFill>
              </a:defRPr>
            </a:pPr>
            <a:endParaRPr lang="en-US" dirty="0"/>
          </a:p>
          <a:p>
            <a:pPr>
              <a:defRPr sz="2000">
                <a:solidFill>
                  <a:srgbClr val="F1F5F9"/>
                </a:solidFill>
              </a:defRPr>
            </a:pPr>
            <a:endParaRPr lang="en-US" dirty="0"/>
          </a:p>
          <a:p>
            <a:pPr>
              <a:defRPr sz="2000">
                <a:solidFill>
                  <a:srgbClr val="F1F5F9"/>
                </a:solidFill>
              </a:defRPr>
            </a:pPr>
            <a:endParaRPr lang="en-US" dirty="0"/>
          </a:p>
          <a:p>
            <a:pPr>
              <a:defRPr sz="2000">
                <a:solidFill>
                  <a:srgbClr val="F1F5F9"/>
                </a:solidFill>
              </a:defRPr>
            </a:pPr>
            <a:endParaRPr lang="en-US" dirty="0"/>
          </a:p>
          <a:p>
            <a:pPr>
              <a:defRPr sz="2000">
                <a:solidFill>
                  <a:srgbClr val="F1F5F9"/>
                </a:solidFill>
              </a:defRPr>
            </a:pPr>
            <a:endParaRPr lang="en-US" dirty="0"/>
          </a:p>
          <a:p>
            <a:pPr>
              <a:defRPr sz="2000">
                <a:solidFill>
                  <a:srgbClr val="F1F5F9"/>
                </a:solidFill>
              </a:defRPr>
            </a:pPr>
            <a:endParaRPr dirty="0"/>
          </a:p>
          <a:p>
            <a:pPr>
              <a:defRPr sz="2000">
                <a:solidFill>
                  <a:srgbClr val="F1F5F9"/>
                </a:solidFill>
              </a:defRPr>
            </a:pPr>
            <a:r>
              <a:rPr dirty="0"/>
              <a:t>• While paid tiers hover around a 20-25% churn rate, nearly 40% of our Free tier users are leaving the platform.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C8DEF35-F00F-E54E-2FFA-30C5B4DEF8B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2722" y="2379918"/>
            <a:ext cx="6597445" cy="2966525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172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 b="1">
                <a:solidFill>
                  <a:srgbClr val="F97316"/>
                </a:solidFill>
              </a:defRPr>
            </a:pPr>
            <a:r>
              <a:t>The Primary Driver of Churn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endParaRPr dirty="0"/>
          </a:p>
          <a:p>
            <a:pPr>
              <a:defRPr sz="2000">
                <a:solidFill>
                  <a:srgbClr val="F1F5F9"/>
                </a:solidFill>
              </a:defRPr>
            </a:pPr>
            <a:r>
              <a:rPr dirty="0"/>
              <a:t>• Slow Support Kills Retention</a:t>
            </a:r>
            <a:endParaRPr lang="en-US" dirty="0"/>
          </a:p>
          <a:p>
            <a:pPr>
              <a:defRPr sz="2000">
                <a:solidFill>
                  <a:srgbClr val="F1F5F9"/>
                </a:solidFill>
              </a:defRPr>
            </a:pPr>
            <a:endParaRPr lang="en-US" dirty="0"/>
          </a:p>
          <a:p>
            <a:pPr>
              <a:defRPr sz="2000">
                <a:solidFill>
                  <a:srgbClr val="F1F5F9"/>
                </a:solidFill>
              </a:defRPr>
            </a:pPr>
            <a:endParaRPr lang="en-US" dirty="0"/>
          </a:p>
          <a:p>
            <a:pPr>
              <a:defRPr sz="2000">
                <a:solidFill>
                  <a:srgbClr val="F1F5F9"/>
                </a:solidFill>
              </a:defRPr>
            </a:pPr>
            <a:endParaRPr lang="en-US" dirty="0"/>
          </a:p>
          <a:p>
            <a:pPr>
              <a:defRPr sz="2000">
                <a:solidFill>
                  <a:srgbClr val="F1F5F9"/>
                </a:solidFill>
              </a:defRPr>
            </a:pPr>
            <a:endParaRPr lang="en-US" dirty="0"/>
          </a:p>
          <a:p>
            <a:pPr>
              <a:defRPr sz="2000">
                <a:solidFill>
                  <a:srgbClr val="F1F5F9"/>
                </a:solidFill>
              </a:defRPr>
            </a:pPr>
            <a:endParaRPr lang="en-US" dirty="0"/>
          </a:p>
          <a:p>
            <a:pPr>
              <a:defRPr sz="2000">
                <a:solidFill>
                  <a:srgbClr val="F1F5F9"/>
                </a:solidFill>
              </a:defRPr>
            </a:pPr>
            <a:endParaRPr lang="en-US" dirty="0"/>
          </a:p>
          <a:p>
            <a:pPr>
              <a:defRPr sz="2000">
                <a:solidFill>
                  <a:srgbClr val="F1F5F9"/>
                </a:solidFill>
              </a:defRPr>
            </a:pPr>
            <a:endParaRPr lang="en-US" dirty="0"/>
          </a:p>
          <a:p>
            <a:pPr>
              <a:defRPr sz="2000">
                <a:solidFill>
                  <a:srgbClr val="F1F5F9"/>
                </a:solidFill>
              </a:defRPr>
            </a:pPr>
            <a:endParaRPr lang="en-US" dirty="0"/>
          </a:p>
          <a:p>
            <a:pPr>
              <a:defRPr sz="2000">
                <a:solidFill>
                  <a:srgbClr val="F1F5F9"/>
                </a:solidFill>
              </a:defRPr>
            </a:pPr>
            <a:endParaRPr lang="en-US" dirty="0"/>
          </a:p>
          <a:p>
            <a:pPr>
              <a:defRPr sz="2000">
                <a:solidFill>
                  <a:srgbClr val="F1F5F9"/>
                </a:solidFill>
              </a:defRPr>
            </a:pPr>
            <a:endParaRPr dirty="0"/>
          </a:p>
          <a:p>
            <a:pPr>
              <a:defRPr sz="2000">
                <a:solidFill>
                  <a:srgbClr val="F1F5F9"/>
                </a:solidFill>
              </a:defRPr>
            </a:pPr>
            <a:r>
              <a:rPr dirty="0"/>
              <a:t>• This is our most critical finding.</a:t>
            </a:r>
          </a:p>
          <a:p>
            <a:pPr>
              <a:defRPr sz="2000">
                <a:solidFill>
                  <a:srgbClr val="F1F5F9"/>
                </a:solidFill>
              </a:defRPr>
            </a:pPr>
            <a:r>
              <a:rPr dirty="0"/>
              <a:t>• Customers who stay have their issues resolved in roughly 6 hours.</a:t>
            </a:r>
          </a:p>
          <a:p>
            <a:pPr>
              <a:defRPr sz="2000">
                <a:solidFill>
                  <a:srgbClr val="F1F5F9"/>
                </a:solidFill>
              </a:defRPr>
            </a:pPr>
            <a:r>
              <a:rPr dirty="0"/>
              <a:t>• Customers who leave are waiting nearly 20 hours for a solution.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838C9BB-4E48-441A-C9B5-85575649B8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58529" y="2378561"/>
            <a:ext cx="6419529" cy="2761063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172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 b="1">
                <a:solidFill>
                  <a:srgbClr val="F97316"/>
                </a:solidFill>
              </a:defRPr>
            </a:pPr>
            <a:r>
              <a:t>How We Measure Success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/>
          </a:p>
          <a:p>
            <a:pPr>
              <a:defRPr sz="2000">
                <a:solidFill>
                  <a:srgbClr val="F1F5F9"/>
                </a:solidFill>
              </a:defRPr>
            </a:pPr>
            <a:r>
              <a:t>• Baselines &amp; Targets for Next Quarter</a:t>
            </a:r>
          </a:p>
          <a:p>
            <a:pPr>
              <a:defRPr sz="2000">
                <a:solidFill>
                  <a:srgbClr val="F1F5F9"/>
                </a:solidFill>
              </a:defRPr>
            </a:pPr>
            <a:r>
              <a:t>• We will hold ourselves accountable using two KPIs:</a:t>
            </a:r>
          </a:p>
          <a:p>
            <a:pPr>
              <a:defRPr sz="2000">
                <a:solidFill>
                  <a:srgbClr val="F1F5F9"/>
                </a:solidFill>
              </a:defRPr>
            </a:pPr>
            <a:r>
              <a:t>  - Current Churn Rate: 28.5% (Goal: Drive below 20%)</a:t>
            </a:r>
          </a:p>
          <a:p>
            <a:pPr>
              <a:defRPr sz="2000">
                <a:solidFill>
                  <a:srgbClr val="F1F5F9"/>
                </a:solidFill>
              </a:defRPr>
            </a:pPr>
            <a:r>
              <a:t>  - Avg. Support Resolution Time: 10.2 Hours (Goal: Drive below 8 hours)</a:t>
            </a:r>
          </a:p>
          <a:p>
            <a:pPr>
              <a:defRPr sz="2000">
                <a:solidFill>
                  <a:srgbClr val="F1F5F9"/>
                </a:solidFill>
              </a:defRPr>
            </a:pPr>
            <a:r>
              <a:t>• Takeaway: If we fix the resolution time (the driver), the churn rate (the outcome) will naturally fall.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172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 b="1">
                <a:solidFill>
                  <a:srgbClr val="F97316"/>
                </a:solidFill>
              </a:defRPr>
            </a:pPr>
            <a:r>
              <a:t>Action Plan &amp; Recommendations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/>
          </a:p>
          <a:p>
            <a:pPr>
              <a:defRPr sz="2000">
                <a:solidFill>
                  <a:srgbClr val="F1F5F9"/>
                </a:solidFill>
              </a:defRPr>
            </a:pPr>
            <a:r>
              <a:t>• Three Steps to Reduce Churn Today</a:t>
            </a:r>
          </a:p>
          <a:p>
            <a:pPr>
              <a:defRPr sz="2000">
                <a:solidFill>
                  <a:srgbClr val="F1F5F9"/>
                </a:solidFill>
              </a:defRPr>
            </a:pPr>
            <a:r>
              <a:t>1. Overhaul Support SLAs: Immediately reallocate resources to guarantee ticket resolution in under 8 hours.</a:t>
            </a:r>
          </a:p>
          <a:p>
            <a:pPr>
              <a:defRPr sz="2000">
                <a:solidFill>
                  <a:srgbClr val="F1F5F9"/>
                </a:solidFill>
              </a:defRPr>
            </a:pPr>
            <a:r>
              <a:t>2. Gamify Onboarding: Product/Marketing must launch a campaign to ensure every new user tracks at least 2 workouts in their first week.</a:t>
            </a:r>
          </a:p>
          <a:p>
            <a:pPr>
              <a:defRPr sz="2000">
                <a:solidFill>
                  <a:srgbClr val="F1F5F9"/>
                </a:solidFill>
              </a:defRPr>
            </a:pPr>
            <a:r>
              <a:t>3. Audit the Free Tier: Determine if the Free tier is broken or simply attracting the wrong demographic.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456</Words>
  <Application>Microsoft Office PowerPoint</Application>
  <PresentationFormat>On-screen Show (4:3)</PresentationFormat>
  <Paragraphs>91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Reversing the Trend: Understanding and Reducing Subscriber Churn at Fit.ly</vt:lpstr>
      <vt:lpstr>The Business Challenge</vt:lpstr>
      <vt:lpstr>Our Data Approach</vt:lpstr>
      <vt:lpstr>Who are our Customers?</vt:lpstr>
      <vt:lpstr>The Engagement Gap</vt:lpstr>
      <vt:lpstr>Where is Churn Happening?</vt:lpstr>
      <vt:lpstr>The Primary Driver of Churn</vt:lpstr>
      <vt:lpstr>How We Measure Success</vt:lpstr>
      <vt:lpstr>Action Plan &amp; Recommendations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Saif Essam</cp:lastModifiedBy>
  <cp:revision>1</cp:revision>
  <dcterms:created xsi:type="dcterms:W3CDTF">2013-01-27T09:14:16Z</dcterms:created>
  <dcterms:modified xsi:type="dcterms:W3CDTF">2026-06-05T16:22:52Z</dcterms:modified>
  <cp:category/>
</cp:coreProperties>
</file>